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2"/>
  </p:notesMasterIdLst>
  <p:sldIdLst>
    <p:sldId id="256" r:id="rId2"/>
    <p:sldId id="258" r:id="rId3"/>
    <p:sldId id="327" r:id="rId4"/>
    <p:sldId id="314" r:id="rId5"/>
    <p:sldId id="316" r:id="rId6"/>
    <p:sldId id="323" r:id="rId7"/>
    <p:sldId id="324" r:id="rId8"/>
    <p:sldId id="328" r:id="rId9"/>
    <p:sldId id="315" r:id="rId10"/>
    <p:sldId id="325" r:id="rId11"/>
    <p:sldId id="326" r:id="rId12"/>
    <p:sldId id="317" r:id="rId13"/>
    <p:sldId id="331" r:id="rId14"/>
    <p:sldId id="329" r:id="rId15"/>
    <p:sldId id="320" r:id="rId16"/>
    <p:sldId id="319" r:id="rId17"/>
    <p:sldId id="330" r:id="rId18"/>
    <p:sldId id="322" r:id="rId19"/>
    <p:sldId id="321" r:id="rId20"/>
    <p:sldId id="266"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8E8E"/>
    <a:srgbClr val="FF7300"/>
    <a:srgbClr val="FFF2CC"/>
    <a:srgbClr val="FFCE00"/>
    <a:srgbClr val="87CD79"/>
    <a:srgbClr val="38E866"/>
    <a:srgbClr val="FF9901"/>
    <a:srgbClr val="F2C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B549BD-A454-4573-9C65-6684AB3E2B52}">
  <a:tblStyle styleId="{03B549BD-A454-4573-9C65-6684AB3E2B52}"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8"/>
    <p:restoredTop sz="94607"/>
  </p:normalViewPr>
  <p:slideViewPr>
    <p:cSldViewPr snapToGrid="0" snapToObjects="1">
      <p:cViewPr varScale="1">
        <p:scale>
          <a:sx n="91" d="100"/>
          <a:sy n="91" d="100"/>
        </p:scale>
        <p:origin x="6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451A7-8513-4CDA-8CD8-1544329BDEEA}" type="doc">
      <dgm:prSet loTypeId="urn:microsoft.com/office/officeart/2005/8/layout/lProcess2" loCatId="list" qsTypeId="urn:microsoft.com/office/officeart/2005/8/quickstyle/simple2" qsCatId="simple" csTypeId="urn:microsoft.com/office/officeart/2005/8/colors/accent1_2" csCatId="accent1" phldr="1"/>
      <dgm:spPr/>
      <dgm:t>
        <a:bodyPr/>
        <a:lstStyle/>
        <a:p>
          <a:endParaRPr lang="pt-PT"/>
        </a:p>
      </dgm:t>
    </dgm:pt>
    <dgm:pt modelId="{9BBF598A-5593-4357-9936-676850BA47B0}">
      <dgm:prSet phldrT="[Texto]" phldr="1" custT="1"/>
      <dgm:spPr>
        <a:noFill/>
      </dgm:spPr>
      <dgm:t>
        <a:bodyPr/>
        <a:lstStyle/>
        <a:p>
          <a:endParaRPr lang="pt-PT" sz="2800" dirty="0"/>
        </a:p>
      </dgm:t>
    </dgm:pt>
    <dgm:pt modelId="{57EE7F76-26DF-4385-8102-16CAC2C0407E}" type="parTrans" cxnId="{A8DB0667-6FAD-4237-AEE8-BBCA9DE0FBD5}">
      <dgm:prSet/>
      <dgm:spPr/>
      <dgm:t>
        <a:bodyPr/>
        <a:lstStyle/>
        <a:p>
          <a:endParaRPr lang="pt-PT" sz="2400"/>
        </a:p>
      </dgm:t>
    </dgm:pt>
    <dgm:pt modelId="{06F5C23F-F659-4E2D-B16A-F53927F2A52D}" type="sibTrans" cxnId="{A8DB0667-6FAD-4237-AEE8-BBCA9DE0FBD5}">
      <dgm:prSet/>
      <dgm:spPr/>
      <dgm:t>
        <a:bodyPr/>
        <a:lstStyle/>
        <a:p>
          <a:endParaRPr lang="pt-PT" sz="2400"/>
        </a:p>
      </dgm:t>
    </dgm:pt>
    <dgm:pt modelId="{39C4AD68-EED4-49E3-8E43-9251AB0552C6}">
      <dgm:prSet phldrT="[Texto]" custT="1"/>
      <dgm:spPr>
        <a:noFill/>
        <a:ln>
          <a:noFill/>
        </a:ln>
        <a:effectLst/>
      </dgm:spPr>
      <dgm:t>
        <a:bodyPr/>
        <a:lstStyle/>
        <a:p>
          <a:r>
            <a:rPr lang="pt-PT" sz="1050" b="1" dirty="0">
              <a:solidFill>
                <a:schemeClr val="tx1"/>
              </a:solidFill>
            </a:rPr>
            <a:t>SCOPE</a:t>
          </a:r>
          <a:endParaRPr lang="pt-PT" sz="1100" b="1" dirty="0">
            <a:solidFill>
              <a:schemeClr val="tx1"/>
            </a:solidFill>
          </a:endParaRPr>
        </a:p>
      </dgm:t>
    </dgm:pt>
    <dgm:pt modelId="{BC5DCDC3-69DB-4FD4-B940-74FC974E9E1E}" type="parTrans" cxnId="{F59DECD1-3B7F-42EB-B70F-6FFF8F25C17F}">
      <dgm:prSet/>
      <dgm:spPr/>
      <dgm:t>
        <a:bodyPr/>
        <a:lstStyle/>
        <a:p>
          <a:endParaRPr lang="pt-PT" sz="2400"/>
        </a:p>
      </dgm:t>
    </dgm:pt>
    <dgm:pt modelId="{A8198A3B-BD03-4505-93D0-A3AF591C354A}" type="sibTrans" cxnId="{F59DECD1-3B7F-42EB-B70F-6FFF8F25C17F}">
      <dgm:prSet/>
      <dgm:spPr/>
      <dgm:t>
        <a:bodyPr/>
        <a:lstStyle/>
        <a:p>
          <a:endParaRPr lang="pt-PT" sz="2400"/>
        </a:p>
      </dgm:t>
    </dgm:pt>
    <dgm:pt modelId="{AA5831C9-DCCF-4E93-809B-506A4235EF3C}">
      <dgm:prSet phldrT="[Texto]" custT="1"/>
      <dgm:spPr>
        <a:noFill/>
        <a:ln>
          <a:noFill/>
        </a:ln>
        <a:effectLst/>
      </dgm:spPr>
      <dgm:t>
        <a:bodyPr/>
        <a:lstStyle/>
        <a:p>
          <a:r>
            <a:rPr lang="pt-PT" sz="1100" b="1" dirty="0">
              <a:solidFill>
                <a:schemeClr val="tx1"/>
              </a:solidFill>
            </a:rPr>
            <a:t>RESOURCE ENVELOPE</a:t>
          </a:r>
        </a:p>
      </dgm:t>
    </dgm:pt>
    <dgm:pt modelId="{C623EA10-7764-424B-982F-08AABB2A3DFD}" type="parTrans" cxnId="{194CCE40-9801-4E50-8FBF-EA448A444637}">
      <dgm:prSet/>
      <dgm:spPr/>
      <dgm:t>
        <a:bodyPr/>
        <a:lstStyle/>
        <a:p>
          <a:endParaRPr lang="pt-PT" sz="2400"/>
        </a:p>
      </dgm:t>
    </dgm:pt>
    <dgm:pt modelId="{95C656A9-1753-4CC8-9295-FA53407C9B09}" type="sibTrans" cxnId="{194CCE40-9801-4E50-8FBF-EA448A444637}">
      <dgm:prSet/>
      <dgm:spPr/>
      <dgm:t>
        <a:bodyPr/>
        <a:lstStyle/>
        <a:p>
          <a:endParaRPr lang="pt-PT" sz="2400"/>
        </a:p>
      </dgm:t>
    </dgm:pt>
    <dgm:pt modelId="{A58D882C-21D7-4198-9304-726CF267AAEF}">
      <dgm:prSet phldrT="[Texto]" custT="1"/>
      <dgm:spPr>
        <a:solidFill>
          <a:srgbClr val="FFCE00"/>
        </a:solidFill>
      </dgm:spPr>
      <dgm:t>
        <a:bodyPr/>
        <a:lstStyle/>
        <a:p>
          <a:r>
            <a:rPr lang="en-US" sz="1400" b="1" dirty="0">
              <a:effectLst/>
              <a:latin typeface="Calibri"/>
              <a:ea typeface="Cambria"/>
              <a:cs typeface="Times New Roman"/>
            </a:rPr>
            <a:t>Component I - Project Preparation Grants</a:t>
          </a:r>
          <a:endParaRPr lang="pt-PT" sz="1400" dirty="0"/>
        </a:p>
      </dgm:t>
    </dgm:pt>
    <dgm:pt modelId="{7B92D337-E4CE-4A1E-B0D0-3AF097078E81}" type="parTrans" cxnId="{05EF5508-492B-4A3D-BDA9-CC773BE30078}">
      <dgm:prSet/>
      <dgm:spPr/>
      <dgm:t>
        <a:bodyPr/>
        <a:lstStyle/>
        <a:p>
          <a:endParaRPr lang="pt-PT" sz="2400"/>
        </a:p>
      </dgm:t>
    </dgm:pt>
    <dgm:pt modelId="{3F7A685D-FAB7-4F6E-A4CF-21D745CC13DC}" type="sibTrans" cxnId="{05EF5508-492B-4A3D-BDA9-CC773BE30078}">
      <dgm:prSet/>
      <dgm:spPr/>
      <dgm:t>
        <a:bodyPr/>
        <a:lstStyle/>
        <a:p>
          <a:endParaRPr lang="pt-PT" sz="2400"/>
        </a:p>
      </dgm:t>
    </dgm:pt>
    <dgm:pt modelId="{4D3AFFF9-8DB0-4EA0-871A-8AB6CD8A9DBF}">
      <dgm:prSet phldrT="[Texto]" custT="1"/>
      <dgm:spPr>
        <a:noFill/>
        <a:ln>
          <a:noFill/>
        </a:ln>
        <a:effectLst/>
      </dgm:spPr>
      <dgm:t>
        <a:bodyPr/>
        <a:lstStyle/>
        <a:p>
          <a:r>
            <a:rPr lang="en-US" sz="1000" b="0" i="1" dirty="0">
              <a:solidFill>
                <a:sysClr val="windowText" lastClr="000000"/>
              </a:solidFill>
              <a:effectLst/>
              <a:latin typeface="Calibri"/>
              <a:ea typeface="Cambria"/>
              <a:cs typeface="Times New Roman"/>
            </a:rPr>
            <a:t>Preparation support to</a:t>
          </a:r>
          <a:endParaRPr lang="en-US" sz="1000" b="0" i="1" dirty="0">
            <a:solidFill>
              <a:sysClr val="windowText" lastClr="000000"/>
            </a:solidFill>
            <a:effectLst/>
            <a:latin typeface="Cambria"/>
            <a:ea typeface="Cambria"/>
            <a:cs typeface="Times New Roman"/>
          </a:endParaRPr>
        </a:p>
        <a:p>
          <a:pPr rtl="0"/>
          <a:r>
            <a:rPr lang="en-US" sz="1000" b="0" dirty="0">
              <a:solidFill>
                <a:sysClr val="windowText" lastClr="000000"/>
              </a:solidFill>
              <a:effectLst/>
              <a:latin typeface="Calibri"/>
              <a:ea typeface="Cambria"/>
              <a:cs typeface="Times New Roman"/>
            </a:rPr>
            <a:t>RE/EE </a:t>
          </a:r>
          <a:r>
            <a:rPr lang="en-US" sz="1000" b="0" dirty="0">
              <a:solidFill>
                <a:sysClr val="windowText" lastClr="000000"/>
              </a:solidFill>
              <a:effectLst/>
              <a:latin typeface="+mn-lt"/>
              <a:ea typeface="Cambria"/>
              <a:cs typeface="Times New Roman"/>
            </a:rPr>
            <a:t>Projects</a:t>
          </a:r>
          <a:endParaRPr lang="pt-PT" sz="1000" dirty="0">
            <a:solidFill>
              <a:sysClr val="windowText" lastClr="000000"/>
            </a:solidFill>
          </a:endParaRPr>
        </a:p>
      </dgm:t>
    </dgm:pt>
    <dgm:pt modelId="{60C638D6-092F-429B-A1FE-7AF274D88297}" type="parTrans" cxnId="{30D3F757-FC6E-41EC-8EB7-64C61DE12F36}">
      <dgm:prSet/>
      <dgm:spPr/>
      <dgm:t>
        <a:bodyPr/>
        <a:lstStyle/>
        <a:p>
          <a:endParaRPr lang="pt-PT" sz="2400"/>
        </a:p>
      </dgm:t>
    </dgm:pt>
    <dgm:pt modelId="{6FD86D3A-0671-49F3-B0C5-71739E810B85}" type="sibTrans" cxnId="{30D3F757-FC6E-41EC-8EB7-64C61DE12F36}">
      <dgm:prSet/>
      <dgm:spPr/>
      <dgm:t>
        <a:bodyPr/>
        <a:lstStyle/>
        <a:p>
          <a:endParaRPr lang="pt-PT" sz="2400"/>
        </a:p>
      </dgm:t>
    </dgm:pt>
    <dgm:pt modelId="{032E4C7F-08D0-4889-B47B-BF58965A4E88}">
      <dgm:prSet phldrT="[Texto]" custT="1"/>
      <dgm:spPr>
        <a:noFill/>
        <a:ln>
          <a:noFill/>
        </a:ln>
        <a:effectLst/>
      </dgm:spPr>
      <dgm:t>
        <a:bodyPr/>
        <a:lstStyle/>
        <a:p>
          <a:pPr rtl="0"/>
          <a:r>
            <a:rPr lang="en-US" sz="1100" b="1" dirty="0">
              <a:solidFill>
                <a:schemeClr val="tx1"/>
              </a:solidFill>
              <a:effectLst/>
              <a:latin typeface="Calibri"/>
              <a:ea typeface="Cambria"/>
              <a:cs typeface="Times New Roman"/>
            </a:rPr>
            <a:t>USD 25.2 million</a:t>
          </a:r>
          <a:endParaRPr lang="pt-PT" sz="1100" b="1" dirty="0">
            <a:solidFill>
              <a:schemeClr val="tx1"/>
            </a:solidFill>
            <a:effectLst/>
            <a:latin typeface="Calibri"/>
            <a:ea typeface="Cambria"/>
            <a:cs typeface="Times New Roman"/>
          </a:endParaRPr>
        </a:p>
      </dgm:t>
    </dgm:pt>
    <dgm:pt modelId="{E6EAE173-F235-4A29-82C7-4CC33161834F}" type="parTrans" cxnId="{4043E5F6-A572-4D2C-94A7-A4518C5D02F9}">
      <dgm:prSet/>
      <dgm:spPr/>
      <dgm:t>
        <a:bodyPr/>
        <a:lstStyle/>
        <a:p>
          <a:endParaRPr lang="pt-PT" sz="2400"/>
        </a:p>
      </dgm:t>
    </dgm:pt>
    <dgm:pt modelId="{C48D32DA-65AA-4825-8849-287496313FB1}" type="sibTrans" cxnId="{4043E5F6-A572-4D2C-94A7-A4518C5D02F9}">
      <dgm:prSet/>
      <dgm:spPr/>
      <dgm:t>
        <a:bodyPr/>
        <a:lstStyle/>
        <a:p>
          <a:endParaRPr lang="pt-PT" sz="2400"/>
        </a:p>
      </dgm:t>
    </dgm:pt>
    <dgm:pt modelId="{5BE0DF04-7C9F-4763-854A-8CEEC8B03E9A}">
      <dgm:prSet phldrT="[Texto]" custT="1"/>
      <dgm:spPr>
        <a:solidFill>
          <a:srgbClr val="FFCE00"/>
        </a:solidFill>
      </dgm:spPr>
      <dgm:t>
        <a:bodyPr/>
        <a:lstStyle/>
        <a:p>
          <a:r>
            <a:rPr lang="en-US" sz="1400" b="1" dirty="0">
              <a:effectLst/>
              <a:latin typeface="Calibri"/>
              <a:ea typeface="Cambria"/>
              <a:cs typeface="Times New Roman"/>
            </a:rPr>
            <a:t>Component II – Equity Investments</a:t>
          </a:r>
          <a:endParaRPr lang="pt-PT" sz="1400" b="1" dirty="0">
            <a:effectLst/>
            <a:latin typeface="Calibri"/>
            <a:ea typeface="Cambria"/>
            <a:cs typeface="Times New Roman"/>
          </a:endParaRPr>
        </a:p>
      </dgm:t>
    </dgm:pt>
    <dgm:pt modelId="{16DE4600-EC49-4C03-B704-BE65CD1A8848}" type="parTrans" cxnId="{EF85971A-29C4-4590-AE9C-BA296F4D2912}">
      <dgm:prSet/>
      <dgm:spPr/>
      <dgm:t>
        <a:bodyPr/>
        <a:lstStyle/>
        <a:p>
          <a:endParaRPr lang="pt-PT" sz="2400"/>
        </a:p>
      </dgm:t>
    </dgm:pt>
    <dgm:pt modelId="{D0C3CE7C-3F91-4676-8E5E-1D8A327D6CC6}" type="sibTrans" cxnId="{EF85971A-29C4-4590-AE9C-BA296F4D2912}">
      <dgm:prSet/>
      <dgm:spPr/>
      <dgm:t>
        <a:bodyPr/>
        <a:lstStyle/>
        <a:p>
          <a:endParaRPr lang="pt-PT" sz="2400"/>
        </a:p>
      </dgm:t>
    </dgm:pt>
    <dgm:pt modelId="{35B17157-BEFE-4E63-BF87-A0862AC983D3}">
      <dgm:prSet phldrT="[Texto]" custT="1"/>
      <dgm:spPr>
        <a:noFill/>
        <a:ln>
          <a:noFill/>
        </a:ln>
        <a:effectLst/>
      </dgm:spPr>
      <dgm:t>
        <a:bodyPr/>
        <a:lstStyle/>
        <a:p>
          <a:r>
            <a:rPr lang="pt-PT" sz="1000" dirty="0">
              <a:solidFill>
                <a:schemeClr val="tx1"/>
              </a:solidFill>
            </a:rPr>
            <a:t>Africa </a:t>
          </a:r>
          <a:r>
            <a:rPr lang="pt-PT" sz="1000" dirty="0" err="1">
              <a:solidFill>
                <a:schemeClr val="tx1"/>
              </a:solidFill>
            </a:rPr>
            <a:t>Renewable</a:t>
          </a:r>
          <a:r>
            <a:rPr lang="pt-PT" sz="1000" dirty="0">
              <a:solidFill>
                <a:schemeClr val="tx1"/>
              </a:solidFill>
            </a:rPr>
            <a:t> </a:t>
          </a:r>
          <a:r>
            <a:rPr lang="pt-PT" sz="1000" dirty="0" err="1">
              <a:solidFill>
                <a:schemeClr val="tx1"/>
              </a:solidFill>
            </a:rPr>
            <a:t>Energy</a:t>
          </a:r>
          <a:r>
            <a:rPr lang="pt-PT" sz="1000" dirty="0">
              <a:solidFill>
                <a:schemeClr val="tx1"/>
              </a:solidFill>
            </a:rPr>
            <a:t> </a:t>
          </a:r>
          <a:r>
            <a:rPr lang="pt-PT" sz="1000" dirty="0" err="1">
              <a:solidFill>
                <a:schemeClr val="tx1"/>
              </a:solidFill>
            </a:rPr>
            <a:t>Fund</a:t>
          </a:r>
          <a:r>
            <a:rPr lang="pt-PT" sz="1000" dirty="0">
              <a:solidFill>
                <a:schemeClr val="tx1"/>
              </a:solidFill>
            </a:rPr>
            <a:t> (AREF)</a:t>
          </a:r>
        </a:p>
      </dgm:t>
    </dgm:pt>
    <dgm:pt modelId="{1F0F82E2-3F2A-48D0-A1D0-D738A6FEEA10}" type="parTrans" cxnId="{3F042458-E985-40F5-9F72-65DE753E0086}">
      <dgm:prSet/>
      <dgm:spPr/>
      <dgm:t>
        <a:bodyPr/>
        <a:lstStyle/>
        <a:p>
          <a:endParaRPr lang="pt-PT" sz="2400"/>
        </a:p>
      </dgm:t>
    </dgm:pt>
    <dgm:pt modelId="{FB2C7DCF-31D2-457B-898A-C5092199906F}" type="sibTrans" cxnId="{3F042458-E985-40F5-9F72-65DE753E0086}">
      <dgm:prSet/>
      <dgm:spPr/>
      <dgm:t>
        <a:bodyPr/>
        <a:lstStyle/>
        <a:p>
          <a:endParaRPr lang="pt-PT" sz="2400"/>
        </a:p>
      </dgm:t>
    </dgm:pt>
    <dgm:pt modelId="{099FFE65-13D1-446F-BD2E-431CF859E7DA}">
      <dgm:prSet phldrT="[Texto]" custT="1"/>
      <dgm:spPr>
        <a:noFill/>
        <a:ln>
          <a:noFill/>
        </a:ln>
        <a:effectLst/>
      </dgm:spPr>
      <dgm:t>
        <a:bodyPr/>
        <a:lstStyle/>
        <a:p>
          <a:pPr rtl="0"/>
          <a:r>
            <a:rPr lang="en-US" sz="1100" b="1" dirty="0">
              <a:solidFill>
                <a:schemeClr val="tx1"/>
              </a:solidFill>
              <a:effectLst/>
              <a:latin typeface="Calibri"/>
              <a:ea typeface="Cambria"/>
              <a:cs typeface="Times New Roman"/>
            </a:rPr>
            <a:t>USD 35.5 million</a:t>
          </a:r>
          <a:endParaRPr lang="pt-PT" sz="1100" b="1" dirty="0">
            <a:solidFill>
              <a:schemeClr val="tx1"/>
            </a:solidFill>
          </a:endParaRPr>
        </a:p>
      </dgm:t>
    </dgm:pt>
    <dgm:pt modelId="{30D17C5D-FC81-49EC-90AC-3F1A54F0056E}" type="parTrans" cxnId="{95F70891-ABC3-47F5-977B-4F06AEA51F51}">
      <dgm:prSet/>
      <dgm:spPr/>
      <dgm:t>
        <a:bodyPr/>
        <a:lstStyle/>
        <a:p>
          <a:endParaRPr lang="pt-PT" sz="2400"/>
        </a:p>
      </dgm:t>
    </dgm:pt>
    <dgm:pt modelId="{FCD6056F-4718-424D-A643-947236775C45}" type="sibTrans" cxnId="{95F70891-ABC3-47F5-977B-4F06AEA51F51}">
      <dgm:prSet/>
      <dgm:spPr/>
      <dgm:t>
        <a:bodyPr/>
        <a:lstStyle/>
        <a:p>
          <a:endParaRPr lang="pt-PT" sz="2400"/>
        </a:p>
      </dgm:t>
    </dgm:pt>
    <dgm:pt modelId="{74BAFF19-223E-477B-80BC-EFE233793502}">
      <dgm:prSet custT="1"/>
      <dgm:spPr>
        <a:solidFill>
          <a:srgbClr val="FFCE00"/>
        </a:solidFill>
      </dgm:spPr>
      <dgm:t>
        <a:bodyPr/>
        <a:lstStyle/>
        <a:p>
          <a:r>
            <a:rPr lang="pt-PT" sz="1400" b="1" dirty="0">
              <a:effectLst/>
              <a:latin typeface="Calibri"/>
              <a:ea typeface="Cambria"/>
              <a:cs typeface="Times New Roman"/>
            </a:rPr>
            <a:t>Component III – Enabling Environment</a:t>
          </a:r>
        </a:p>
      </dgm:t>
    </dgm:pt>
    <dgm:pt modelId="{415655BE-DCCF-4CD3-AAA2-B3B24855B458}" type="parTrans" cxnId="{22BD7F7A-B798-4845-B563-C5E3283D4C89}">
      <dgm:prSet/>
      <dgm:spPr/>
      <dgm:t>
        <a:bodyPr/>
        <a:lstStyle/>
        <a:p>
          <a:endParaRPr lang="pt-PT" sz="2400"/>
        </a:p>
      </dgm:t>
    </dgm:pt>
    <dgm:pt modelId="{AB75E677-AEB2-4C45-899F-1477C898EFBE}" type="sibTrans" cxnId="{22BD7F7A-B798-4845-B563-C5E3283D4C89}">
      <dgm:prSet/>
      <dgm:spPr/>
      <dgm:t>
        <a:bodyPr/>
        <a:lstStyle/>
        <a:p>
          <a:endParaRPr lang="pt-PT" sz="2400"/>
        </a:p>
      </dgm:t>
    </dgm:pt>
    <dgm:pt modelId="{AE144F16-F770-4675-A925-721EFC468C62}">
      <dgm:prSet custT="1"/>
      <dgm:spPr>
        <a:noFill/>
        <a:ln>
          <a:noFill/>
        </a:ln>
        <a:effectLst/>
      </dgm:spPr>
      <dgm:t>
        <a:bodyPr/>
        <a:lstStyle/>
        <a:p>
          <a:r>
            <a:rPr lang="pt-PT" sz="1050" b="1" dirty="0">
              <a:solidFill>
                <a:sysClr val="windowText" lastClr="000000"/>
              </a:solidFill>
            </a:rPr>
            <a:t>FINANCING INTRUMENT</a:t>
          </a:r>
        </a:p>
      </dgm:t>
    </dgm:pt>
    <dgm:pt modelId="{DF4BAA8F-670B-4EF8-B1BF-444618F12EB6}" type="parTrans" cxnId="{A3030046-CEB6-4CAC-88DB-1BC51AD2737B}">
      <dgm:prSet/>
      <dgm:spPr/>
      <dgm:t>
        <a:bodyPr/>
        <a:lstStyle/>
        <a:p>
          <a:endParaRPr lang="pt-PT" sz="2400"/>
        </a:p>
      </dgm:t>
    </dgm:pt>
    <dgm:pt modelId="{25C710BB-B5BE-4378-B527-AC766E00688B}" type="sibTrans" cxnId="{A3030046-CEB6-4CAC-88DB-1BC51AD2737B}">
      <dgm:prSet/>
      <dgm:spPr/>
      <dgm:t>
        <a:bodyPr/>
        <a:lstStyle/>
        <a:p>
          <a:endParaRPr lang="pt-PT" sz="2400"/>
        </a:p>
      </dgm:t>
    </dgm:pt>
    <dgm:pt modelId="{A24023C7-0773-486E-B1AF-C6A160CC0555}">
      <dgm:prSet custT="1"/>
      <dgm:spPr>
        <a:noFill/>
        <a:ln>
          <a:noFill/>
        </a:ln>
        <a:effectLst/>
      </dgm:spPr>
      <dgm:t>
        <a:bodyPr/>
        <a:lstStyle/>
        <a:p>
          <a:r>
            <a:rPr lang="pt-PT" sz="1000" b="1" dirty="0">
              <a:solidFill>
                <a:schemeClr val="tx1"/>
              </a:solidFill>
            </a:rPr>
            <a:t>MANAGEMENT</a:t>
          </a:r>
        </a:p>
      </dgm:t>
    </dgm:pt>
    <dgm:pt modelId="{8E595F13-A2A0-4DF7-BA2C-837B6C23F250}" type="parTrans" cxnId="{65F61811-8E31-443C-BE70-15626BB2167D}">
      <dgm:prSet/>
      <dgm:spPr/>
      <dgm:t>
        <a:bodyPr/>
        <a:lstStyle/>
        <a:p>
          <a:endParaRPr lang="pt-PT" sz="2400"/>
        </a:p>
      </dgm:t>
    </dgm:pt>
    <dgm:pt modelId="{B57C0709-293C-4B9B-B860-ED9EA57283E9}" type="sibTrans" cxnId="{65F61811-8E31-443C-BE70-15626BB2167D}">
      <dgm:prSet/>
      <dgm:spPr/>
      <dgm:t>
        <a:bodyPr/>
        <a:lstStyle/>
        <a:p>
          <a:endParaRPr lang="pt-PT" sz="2400"/>
        </a:p>
      </dgm:t>
    </dgm:pt>
    <dgm:pt modelId="{A15F6F9E-442F-45DA-9C00-98EE1AFBE285}">
      <dgm:prSet custT="1"/>
      <dgm:spPr>
        <a:noFill/>
        <a:ln>
          <a:noFill/>
        </a:ln>
        <a:effectLst/>
      </dgm:spPr>
      <dgm:t>
        <a:bodyPr/>
        <a:lstStyle/>
        <a:p>
          <a:r>
            <a:rPr lang="en-US" sz="1000" b="0" dirty="0">
              <a:solidFill>
                <a:sysClr val="windowText" lastClr="000000"/>
              </a:solidFill>
              <a:effectLst/>
              <a:latin typeface="Calibri"/>
              <a:ea typeface="Cambria"/>
              <a:cs typeface="Times New Roman"/>
            </a:rPr>
            <a:t>Grants up to USD 1 million</a:t>
          </a:r>
          <a:r>
            <a:rPr lang="en-US" sz="1000" b="0" baseline="0" dirty="0">
              <a:solidFill>
                <a:sysClr val="windowText" lastClr="000000"/>
              </a:solidFill>
              <a:effectLst/>
              <a:latin typeface="Calibri"/>
              <a:ea typeface="Cambria"/>
              <a:cs typeface="Times New Roman"/>
            </a:rPr>
            <a:t> </a:t>
          </a:r>
          <a:r>
            <a:rPr lang="en-US" sz="1000" b="0" dirty="0">
              <a:solidFill>
                <a:sysClr val="windowText" lastClr="000000"/>
              </a:solidFill>
              <a:effectLst/>
              <a:latin typeface="Calibri"/>
              <a:ea typeface="Cambria"/>
              <a:cs typeface="Times New Roman"/>
            </a:rPr>
            <a:t>to project developers</a:t>
          </a:r>
          <a:endParaRPr lang="pt-PT" sz="1000" dirty="0">
            <a:solidFill>
              <a:sysClr val="windowText" lastClr="000000"/>
            </a:solidFill>
          </a:endParaRPr>
        </a:p>
      </dgm:t>
    </dgm:pt>
    <dgm:pt modelId="{691CFF39-0542-4F3A-A984-2BB49246743D}" type="parTrans" cxnId="{4CE34674-4907-4E4B-96CB-8FF75C40EBA6}">
      <dgm:prSet/>
      <dgm:spPr/>
      <dgm:t>
        <a:bodyPr/>
        <a:lstStyle/>
        <a:p>
          <a:endParaRPr lang="pt-PT" sz="2400"/>
        </a:p>
      </dgm:t>
    </dgm:pt>
    <dgm:pt modelId="{143C27A7-7B97-4A7F-AB09-1D12055526BD}" type="sibTrans" cxnId="{4CE34674-4907-4E4B-96CB-8FF75C40EBA6}">
      <dgm:prSet/>
      <dgm:spPr/>
      <dgm:t>
        <a:bodyPr/>
        <a:lstStyle/>
        <a:p>
          <a:endParaRPr lang="pt-PT" sz="2400"/>
        </a:p>
      </dgm:t>
    </dgm:pt>
    <dgm:pt modelId="{2377CBF3-5CF0-44BD-81F1-442BF1C101AE}">
      <dgm:prSet custT="1"/>
      <dgm:spPr>
        <a:noFill/>
        <a:ln>
          <a:noFill/>
        </a:ln>
        <a:effectLst/>
      </dgm:spPr>
      <dgm:t>
        <a:bodyPr/>
        <a:lstStyle/>
        <a:p>
          <a:r>
            <a:rPr lang="en-US" sz="1000">
              <a:solidFill>
                <a:sysClr val="windowText" lastClr="000000"/>
              </a:solidFill>
              <a:effectLst/>
              <a:latin typeface="Calibri"/>
              <a:ea typeface="Cambria"/>
              <a:cs typeface="Times New Roman"/>
            </a:rPr>
            <a:t>Seed/growth capital for RE Projects</a:t>
          </a:r>
          <a:endParaRPr lang="pt-PT" sz="1000">
            <a:solidFill>
              <a:sysClr val="windowText" lastClr="000000"/>
            </a:solidFill>
          </a:endParaRPr>
        </a:p>
      </dgm:t>
    </dgm:pt>
    <dgm:pt modelId="{15CEA325-1A70-46E7-B8FA-29E6917536F8}" type="parTrans" cxnId="{305E751D-EED2-433E-8ADD-CA07D1A9DB01}">
      <dgm:prSet/>
      <dgm:spPr/>
      <dgm:t>
        <a:bodyPr/>
        <a:lstStyle/>
        <a:p>
          <a:endParaRPr lang="pt-PT" sz="2400"/>
        </a:p>
      </dgm:t>
    </dgm:pt>
    <dgm:pt modelId="{F10A40E0-667B-4C75-9FAA-F5308B32E70B}" type="sibTrans" cxnId="{305E751D-EED2-433E-8ADD-CA07D1A9DB01}">
      <dgm:prSet/>
      <dgm:spPr/>
      <dgm:t>
        <a:bodyPr/>
        <a:lstStyle/>
        <a:p>
          <a:endParaRPr lang="pt-PT" sz="2400"/>
        </a:p>
      </dgm:t>
    </dgm:pt>
    <dgm:pt modelId="{6C0B76A3-A3B8-4894-9616-89E8FD791A76}">
      <dgm:prSet custT="1"/>
      <dgm:spPr>
        <a:noFill/>
        <a:ln>
          <a:noFill/>
        </a:ln>
        <a:effectLst/>
      </dgm:spPr>
      <dgm:t>
        <a:bodyPr/>
        <a:lstStyle/>
        <a:p>
          <a:r>
            <a:rPr lang="en-US" sz="1000" dirty="0">
              <a:solidFill>
                <a:sysClr val="windowText" lastClr="000000"/>
              </a:solidFill>
              <a:effectLst/>
              <a:latin typeface="Calibri"/>
              <a:ea typeface="Cambria"/>
              <a:cs typeface="Times New Roman"/>
            </a:rPr>
            <a:t>Equity and TA through a Private Equity Fund </a:t>
          </a:r>
        </a:p>
      </dgm:t>
    </dgm:pt>
    <dgm:pt modelId="{BD3BDA63-7F98-449F-82F5-2D91A86F7C76}" type="parTrans" cxnId="{CBF5C903-5B59-4EB0-B241-A64C08DBEA91}">
      <dgm:prSet/>
      <dgm:spPr/>
      <dgm:t>
        <a:bodyPr/>
        <a:lstStyle/>
        <a:p>
          <a:endParaRPr lang="pt-PT" sz="2400"/>
        </a:p>
      </dgm:t>
    </dgm:pt>
    <dgm:pt modelId="{BFFEA865-CA49-441A-988B-59B667B04C8A}" type="sibTrans" cxnId="{CBF5C903-5B59-4EB0-B241-A64C08DBEA91}">
      <dgm:prSet/>
      <dgm:spPr/>
      <dgm:t>
        <a:bodyPr/>
        <a:lstStyle/>
        <a:p>
          <a:endParaRPr lang="pt-PT" sz="2400"/>
        </a:p>
      </dgm:t>
    </dgm:pt>
    <dgm:pt modelId="{40089FD5-48EE-4F3B-A845-15FD402A1F83}">
      <dgm:prSet custT="1"/>
      <dgm:spPr>
        <a:noFill/>
        <a:ln>
          <a:noFill/>
        </a:ln>
        <a:effectLst/>
      </dgm:spPr>
      <dgm:t>
        <a:bodyPr/>
        <a:lstStyle/>
        <a:p>
          <a:r>
            <a:rPr lang="en-US" sz="1000" dirty="0">
              <a:solidFill>
                <a:sysClr val="windowText" lastClr="000000"/>
              </a:solidFill>
              <a:effectLst/>
              <a:latin typeface="Calibri"/>
              <a:ea typeface="Cambria"/>
              <a:cs typeface="Times New Roman"/>
            </a:rPr>
            <a:t>Enabling environment for private investments</a:t>
          </a:r>
          <a:r>
            <a:rPr lang="en-US" sz="1000" baseline="0" dirty="0">
              <a:solidFill>
                <a:sysClr val="windowText" lastClr="000000"/>
              </a:solidFill>
              <a:effectLst/>
              <a:latin typeface="Calibri"/>
              <a:ea typeface="Cambria"/>
              <a:cs typeface="Times New Roman"/>
            </a:rPr>
            <a:t> in RE</a:t>
          </a:r>
          <a:endParaRPr lang="en-US" sz="1000" dirty="0">
            <a:solidFill>
              <a:sysClr val="windowText" lastClr="000000"/>
            </a:solidFill>
            <a:effectLst/>
            <a:latin typeface="Cambria"/>
            <a:ea typeface="Cambria"/>
            <a:cs typeface="Times New Roman"/>
          </a:endParaRPr>
        </a:p>
      </dgm:t>
    </dgm:pt>
    <dgm:pt modelId="{4C7485AB-D036-4281-8567-806BFCDEAAD8}" type="parTrans" cxnId="{3F6F8EB0-6A5D-4038-B579-57316E41E260}">
      <dgm:prSet/>
      <dgm:spPr/>
      <dgm:t>
        <a:bodyPr/>
        <a:lstStyle/>
        <a:p>
          <a:endParaRPr lang="pt-PT" sz="2400"/>
        </a:p>
      </dgm:t>
    </dgm:pt>
    <dgm:pt modelId="{A78EC883-171E-429F-A8A8-FAF899AE3A6F}" type="sibTrans" cxnId="{3F6F8EB0-6A5D-4038-B579-57316E41E260}">
      <dgm:prSet/>
      <dgm:spPr/>
      <dgm:t>
        <a:bodyPr/>
        <a:lstStyle/>
        <a:p>
          <a:endParaRPr lang="pt-PT" sz="2400"/>
        </a:p>
      </dgm:t>
    </dgm:pt>
    <dgm:pt modelId="{D09C1BC2-8A07-4DA9-ACE5-D750860D2875}">
      <dgm:prSet custT="1"/>
      <dgm:spPr>
        <a:noFill/>
        <a:ln>
          <a:noFill/>
        </a:ln>
        <a:effectLst/>
      </dgm:spPr>
      <dgm:t>
        <a:bodyPr/>
        <a:lstStyle/>
        <a:p>
          <a:r>
            <a:rPr lang="en-US" sz="1000">
              <a:solidFill>
                <a:sysClr val="windowText" lastClr="000000"/>
              </a:solidFill>
              <a:effectLst/>
              <a:latin typeface="Calibri"/>
              <a:ea typeface="Cambria"/>
              <a:cs typeface="Times New Roman"/>
            </a:rPr>
            <a:t>Grants for TA and capacity building of public actors</a:t>
          </a:r>
          <a:endParaRPr lang="en-US" sz="1000" dirty="0">
            <a:solidFill>
              <a:sysClr val="windowText" lastClr="000000"/>
            </a:solidFill>
            <a:effectLst/>
            <a:latin typeface="Cambria"/>
            <a:ea typeface="Cambria"/>
            <a:cs typeface="Times New Roman"/>
          </a:endParaRPr>
        </a:p>
      </dgm:t>
    </dgm:pt>
    <dgm:pt modelId="{CAD875D9-6AA4-4574-A014-92C73BDEDA75}" type="parTrans" cxnId="{C9D5E7A5-3A91-4384-AFA6-F397B75ED582}">
      <dgm:prSet/>
      <dgm:spPr/>
      <dgm:t>
        <a:bodyPr/>
        <a:lstStyle/>
        <a:p>
          <a:endParaRPr lang="pt-PT" sz="2400"/>
        </a:p>
      </dgm:t>
    </dgm:pt>
    <dgm:pt modelId="{F0FDD743-005C-4C2B-B285-B4FC74607C2B}" type="sibTrans" cxnId="{C9D5E7A5-3A91-4384-AFA6-F397B75ED582}">
      <dgm:prSet/>
      <dgm:spPr/>
      <dgm:t>
        <a:bodyPr/>
        <a:lstStyle/>
        <a:p>
          <a:endParaRPr lang="pt-PT" sz="2400"/>
        </a:p>
      </dgm:t>
    </dgm:pt>
    <dgm:pt modelId="{1F48B774-C253-4A6B-90F2-292718F79D00}">
      <dgm:prSet custT="1"/>
      <dgm:spPr>
        <a:noFill/>
        <a:ln>
          <a:noFill/>
        </a:ln>
        <a:effectLst/>
      </dgm:spPr>
      <dgm:t>
        <a:bodyPr/>
        <a:lstStyle/>
        <a:p>
          <a:r>
            <a:rPr lang="en-US" sz="1000" dirty="0">
              <a:solidFill>
                <a:schemeClr val="tx1"/>
              </a:solidFill>
              <a:effectLst/>
              <a:latin typeface="+mn-lt"/>
              <a:ea typeface="Cambria"/>
              <a:cs typeface="Times New Roman"/>
            </a:rPr>
            <a:t>SEFA &amp; Sustainable Energy for All</a:t>
          </a:r>
        </a:p>
      </dgm:t>
    </dgm:pt>
    <dgm:pt modelId="{96F32CA1-564B-4445-BC43-9F9670380A39}" type="parTrans" cxnId="{2B374F95-FC22-43AC-A6C7-2A7470889428}">
      <dgm:prSet/>
      <dgm:spPr/>
      <dgm:t>
        <a:bodyPr/>
        <a:lstStyle/>
        <a:p>
          <a:endParaRPr lang="pt-PT" sz="2400"/>
        </a:p>
      </dgm:t>
    </dgm:pt>
    <dgm:pt modelId="{7B7BD19C-ECBF-4721-8C97-8B47545C5B6A}" type="sibTrans" cxnId="{2B374F95-FC22-43AC-A6C7-2A7470889428}">
      <dgm:prSet/>
      <dgm:spPr/>
      <dgm:t>
        <a:bodyPr/>
        <a:lstStyle/>
        <a:p>
          <a:endParaRPr lang="pt-PT" sz="2400"/>
        </a:p>
      </dgm:t>
    </dgm:pt>
    <dgm:pt modelId="{953CA97C-1C49-426C-8442-8CB8818AB28C}">
      <dgm:prSet custT="1"/>
      <dgm:spPr>
        <a:noFill/>
        <a:ln>
          <a:noFill/>
        </a:ln>
        <a:effectLst/>
      </dgm:spPr>
      <dgm:t>
        <a:bodyPr/>
        <a:lstStyle/>
        <a:p>
          <a:pPr rtl="0"/>
          <a:r>
            <a:rPr lang="en-US" sz="1100" b="1" dirty="0">
              <a:solidFill>
                <a:schemeClr val="tx1"/>
              </a:solidFill>
              <a:effectLst/>
              <a:latin typeface="Calibri"/>
              <a:ea typeface="Cambria"/>
              <a:cs typeface="Times New Roman"/>
            </a:rPr>
            <a:t>USD 34.7 million</a:t>
          </a:r>
        </a:p>
      </dgm:t>
    </dgm:pt>
    <dgm:pt modelId="{785DC603-7EA5-4969-8C2D-D4C5CA62439B}" type="parTrans" cxnId="{BDC8605A-2518-409F-B1C6-37318CE55EC3}">
      <dgm:prSet/>
      <dgm:spPr/>
      <dgm:t>
        <a:bodyPr/>
        <a:lstStyle/>
        <a:p>
          <a:endParaRPr lang="pt-PT" sz="2400"/>
        </a:p>
      </dgm:t>
    </dgm:pt>
    <dgm:pt modelId="{237996EE-DC43-452A-98B1-2B352E02980C}" type="sibTrans" cxnId="{BDC8605A-2518-409F-B1C6-37318CE55EC3}">
      <dgm:prSet/>
      <dgm:spPr/>
      <dgm:t>
        <a:bodyPr/>
        <a:lstStyle/>
        <a:p>
          <a:endParaRPr lang="pt-PT" sz="2400"/>
        </a:p>
      </dgm:t>
    </dgm:pt>
    <dgm:pt modelId="{6259C85A-CE58-4C2A-897D-B096961FE2AC}">
      <dgm:prSet custT="1"/>
      <dgm:spPr>
        <a:noFill/>
        <a:ln>
          <a:noFill/>
        </a:ln>
        <a:effectLst/>
      </dgm:spPr>
      <dgm:t>
        <a:bodyPr/>
        <a:lstStyle/>
        <a:p>
          <a:pPr rtl="0"/>
          <a:r>
            <a:rPr lang="en-US" sz="1100" b="0" dirty="0">
              <a:solidFill>
                <a:schemeClr val="tx1"/>
              </a:solidFill>
              <a:effectLst/>
              <a:latin typeface="Calibri"/>
              <a:ea typeface="Cambria"/>
              <a:cs typeface="Times New Roman"/>
            </a:rPr>
            <a:t>SEFA</a:t>
          </a:r>
        </a:p>
      </dgm:t>
    </dgm:pt>
    <dgm:pt modelId="{FCFC1DC9-BAB0-46BE-8F1E-E2740AD4C4F2}" type="sibTrans" cxnId="{DB629AA5-53B3-457F-95FD-E8FBFF7466BA}">
      <dgm:prSet/>
      <dgm:spPr/>
      <dgm:t>
        <a:bodyPr/>
        <a:lstStyle/>
        <a:p>
          <a:endParaRPr lang="pt-PT" sz="2400"/>
        </a:p>
      </dgm:t>
    </dgm:pt>
    <dgm:pt modelId="{D6DC0175-7CE7-483B-85E9-AF90B8F4B322}" type="parTrans" cxnId="{DB629AA5-53B3-457F-95FD-E8FBFF7466BA}">
      <dgm:prSet/>
      <dgm:spPr/>
      <dgm:t>
        <a:bodyPr/>
        <a:lstStyle/>
        <a:p>
          <a:endParaRPr lang="pt-PT" sz="2400"/>
        </a:p>
      </dgm:t>
    </dgm:pt>
    <dgm:pt modelId="{6A135C79-267E-40B3-9E8F-23DD5699F0AC}" type="pres">
      <dgm:prSet presAssocID="{A7F451A7-8513-4CDA-8CD8-1544329BDEEA}" presName="theList" presStyleCnt="0">
        <dgm:presLayoutVars>
          <dgm:dir/>
          <dgm:animLvl val="lvl"/>
          <dgm:resizeHandles val="exact"/>
        </dgm:presLayoutVars>
      </dgm:prSet>
      <dgm:spPr/>
      <dgm:t>
        <a:bodyPr/>
        <a:lstStyle/>
        <a:p>
          <a:endParaRPr lang="en-US"/>
        </a:p>
      </dgm:t>
    </dgm:pt>
    <dgm:pt modelId="{D73EA4AA-739A-451F-A293-D6AD569CBF13}" type="pres">
      <dgm:prSet presAssocID="{9BBF598A-5593-4357-9936-676850BA47B0}" presName="compNode" presStyleCnt="0"/>
      <dgm:spPr/>
    </dgm:pt>
    <dgm:pt modelId="{7F69453C-39BA-45B5-9158-65591A53ABDD}" type="pres">
      <dgm:prSet presAssocID="{9BBF598A-5593-4357-9936-676850BA47B0}" presName="aNode" presStyleLbl="bgShp" presStyleIdx="0" presStyleCnt="4" custScaleX="66981"/>
      <dgm:spPr>
        <a:prstGeom prst="rect">
          <a:avLst/>
        </a:prstGeom>
      </dgm:spPr>
      <dgm:t>
        <a:bodyPr/>
        <a:lstStyle/>
        <a:p>
          <a:endParaRPr lang="en-US"/>
        </a:p>
      </dgm:t>
    </dgm:pt>
    <dgm:pt modelId="{44544C98-81BB-43B0-9401-329D363ACEB6}" type="pres">
      <dgm:prSet presAssocID="{9BBF598A-5593-4357-9936-676850BA47B0}" presName="textNode" presStyleLbl="bgShp" presStyleIdx="0" presStyleCnt="4"/>
      <dgm:spPr/>
      <dgm:t>
        <a:bodyPr/>
        <a:lstStyle/>
        <a:p>
          <a:endParaRPr lang="en-US"/>
        </a:p>
      </dgm:t>
    </dgm:pt>
    <dgm:pt modelId="{15F6D0DE-AFB9-4618-952A-5A9702123511}" type="pres">
      <dgm:prSet presAssocID="{9BBF598A-5593-4357-9936-676850BA47B0}" presName="compChildNode" presStyleCnt="0"/>
      <dgm:spPr/>
    </dgm:pt>
    <dgm:pt modelId="{8A4D5B54-71E3-4D48-A795-BCB6A602623D}" type="pres">
      <dgm:prSet presAssocID="{9BBF598A-5593-4357-9936-676850BA47B0}" presName="theInnerList" presStyleCnt="0"/>
      <dgm:spPr/>
    </dgm:pt>
    <dgm:pt modelId="{C8D3DC31-EEEF-4F1F-8D53-2A27478EE608}" type="pres">
      <dgm:prSet presAssocID="{39C4AD68-EED4-49E3-8E43-9251AB0552C6}" presName="childNode" presStyleLbl="node1" presStyleIdx="0" presStyleCnt="16">
        <dgm:presLayoutVars>
          <dgm:bulletEnabled val="1"/>
        </dgm:presLayoutVars>
      </dgm:prSet>
      <dgm:spPr>
        <a:prstGeom prst="ellipse">
          <a:avLst/>
        </a:prstGeom>
      </dgm:spPr>
      <dgm:t>
        <a:bodyPr/>
        <a:lstStyle/>
        <a:p>
          <a:endParaRPr lang="en-US"/>
        </a:p>
      </dgm:t>
    </dgm:pt>
    <dgm:pt modelId="{DFBED97B-3718-4275-863F-47709FF0B1A3}" type="pres">
      <dgm:prSet presAssocID="{39C4AD68-EED4-49E3-8E43-9251AB0552C6}" presName="aSpace2" presStyleCnt="0"/>
      <dgm:spPr/>
    </dgm:pt>
    <dgm:pt modelId="{5B118621-0408-469D-8C93-C1866718BF3C}" type="pres">
      <dgm:prSet presAssocID="{AE144F16-F770-4675-A925-721EFC468C62}" presName="childNode" presStyleLbl="node1" presStyleIdx="1" presStyleCnt="16">
        <dgm:presLayoutVars>
          <dgm:bulletEnabled val="1"/>
        </dgm:presLayoutVars>
      </dgm:prSet>
      <dgm:spPr>
        <a:prstGeom prst="ellipse">
          <a:avLst/>
        </a:prstGeom>
      </dgm:spPr>
      <dgm:t>
        <a:bodyPr/>
        <a:lstStyle/>
        <a:p>
          <a:endParaRPr lang="en-US"/>
        </a:p>
      </dgm:t>
    </dgm:pt>
    <dgm:pt modelId="{54E64786-9B9F-4CFC-B071-80E7BC85E8BE}" type="pres">
      <dgm:prSet presAssocID="{AE144F16-F770-4675-A925-721EFC468C62}" presName="aSpace2" presStyleCnt="0"/>
      <dgm:spPr/>
    </dgm:pt>
    <dgm:pt modelId="{3CC0BC77-04AA-4B39-848A-1FED189B501F}" type="pres">
      <dgm:prSet presAssocID="{A24023C7-0773-486E-B1AF-C6A160CC0555}" presName="childNode" presStyleLbl="node1" presStyleIdx="2" presStyleCnt="16" custScaleX="109816">
        <dgm:presLayoutVars>
          <dgm:bulletEnabled val="1"/>
        </dgm:presLayoutVars>
      </dgm:prSet>
      <dgm:spPr>
        <a:prstGeom prst="ellipse">
          <a:avLst/>
        </a:prstGeom>
      </dgm:spPr>
      <dgm:t>
        <a:bodyPr/>
        <a:lstStyle/>
        <a:p>
          <a:endParaRPr lang="en-US"/>
        </a:p>
      </dgm:t>
    </dgm:pt>
    <dgm:pt modelId="{8B65712D-23AD-4F70-8394-2B545C129E5C}" type="pres">
      <dgm:prSet presAssocID="{A24023C7-0773-486E-B1AF-C6A160CC0555}" presName="aSpace2" presStyleCnt="0"/>
      <dgm:spPr/>
    </dgm:pt>
    <dgm:pt modelId="{60E8C8AF-DD37-4D6B-ADB2-95474C202C28}" type="pres">
      <dgm:prSet presAssocID="{AA5831C9-DCCF-4E93-809B-506A4235EF3C}" presName="childNode" presStyleLbl="node1" presStyleIdx="3" presStyleCnt="16">
        <dgm:presLayoutVars>
          <dgm:bulletEnabled val="1"/>
        </dgm:presLayoutVars>
      </dgm:prSet>
      <dgm:spPr>
        <a:prstGeom prst="ellipse">
          <a:avLst/>
        </a:prstGeom>
      </dgm:spPr>
      <dgm:t>
        <a:bodyPr/>
        <a:lstStyle/>
        <a:p>
          <a:endParaRPr lang="en-US"/>
        </a:p>
      </dgm:t>
    </dgm:pt>
    <dgm:pt modelId="{619CC0C7-5E16-408A-BEC5-C55B1479D66E}" type="pres">
      <dgm:prSet presAssocID="{9BBF598A-5593-4357-9936-676850BA47B0}" presName="aSpace" presStyleCnt="0"/>
      <dgm:spPr/>
    </dgm:pt>
    <dgm:pt modelId="{46213FC8-8026-479D-82F3-C2DC584C1FDB}" type="pres">
      <dgm:prSet presAssocID="{A58D882C-21D7-4198-9304-726CF267AAEF}" presName="compNode" presStyleCnt="0"/>
      <dgm:spPr/>
    </dgm:pt>
    <dgm:pt modelId="{F9105BB7-588F-4B7D-B85C-6AEF344B7449}" type="pres">
      <dgm:prSet presAssocID="{A58D882C-21D7-4198-9304-726CF267AAEF}" presName="aNode" presStyleLbl="bgShp" presStyleIdx="1" presStyleCnt="4"/>
      <dgm:spPr>
        <a:prstGeom prst="rect">
          <a:avLst/>
        </a:prstGeom>
      </dgm:spPr>
      <dgm:t>
        <a:bodyPr/>
        <a:lstStyle/>
        <a:p>
          <a:endParaRPr lang="en-US"/>
        </a:p>
      </dgm:t>
    </dgm:pt>
    <dgm:pt modelId="{EE55DD18-F4D4-42F8-A1BD-F7B126B51AA1}" type="pres">
      <dgm:prSet presAssocID="{A58D882C-21D7-4198-9304-726CF267AAEF}" presName="textNode" presStyleLbl="bgShp" presStyleIdx="1" presStyleCnt="4"/>
      <dgm:spPr/>
      <dgm:t>
        <a:bodyPr/>
        <a:lstStyle/>
        <a:p>
          <a:endParaRPr lang="en-US"/>
        </a:p>
      </dgm:t>
    </dgm:pt>
    <dgm:pt modelId="{5B020E8D-F4B6-450C-BE31-C56A62DB5560}" type="pres">
      <dgm:prSet presAssocID="{A58D882C-21D7-4198-9304-726CF267AAEF}" presName="compChildNode" presStyleCnt="0"/>
      <dgm:spPr/>
    </dgm:pt>
    <dgm:pt modelId="{587119E4-1717-4C8F-B065-3E75D42964BE}" type="pres">
      <dgm:prSet presAssocID="{A58D882C-21D7-4198-9304-726CF267AAEF}" presName="theInnerList" presStyleCnt="0"/>
      <dgm:spPr/>
    </dgm:pt>
    <dgm:pt modelId="{A8E4212F-8C82-45A6-9FE9-CD7451E21FBB}" type="pres">
      <dgm:prSet presAssocID="{4D3AFFF9-8DB0-4EA0-871A-8AB6CD8A9DBF}" presName="childNode" presStyleLbl="node1" presStyleIdx="4" presStyleCnt="16">
        <dgm:presLayoutVars>
          <dgm:bulletEnabled val="1"/>
        </dgm:presLayoutVars>
      </dgm:prSet>
      <dgm:spPr>
        <a:prstGeom prst="rect">
          <a:avLst/>
        </a:prstGeom>
      </dgm:spPr>
      <dgm:t>
        <a:bodyPr/>
        <a:lstStyle/>
        <a:p>
          <a:endParaRPr lang="en-US"/>
        </a:p>
      </dgm:t>
    </dgm:pt>
    <dgm:pt modelId="{D6C57CFC-02FA-4935-BBFF-1F084D8ACEF6}" type="pres">
      <dgm:prSet presAssocID="{4D3AFFF9-8DB0-4EA0-871A-8AB6CD8A9DBF}" presName="aSpace2" presStyleCnt="0"/>
      <dgm:spPr/>
    </dgm:pt>
    <dgm:pt modelId="{6EB8E042-3DAF-4B20-81D1-3EEE82F52592}" type="pres">
      <dgm:prSet presAssocID="{A15F6F9E-442F-45DA-9C00-98EE1AFBE285}" presName="childNode" presStyleLbl="node1" presStyleIdx="5" presStyleCnt="16">
        <dgm:presLayoutVars>
          <dgm:bulletEnabled val="1"/>
        </dgm:presLayoutVars>
      </dgm:prSet>
      <dgm:spPr/>
      <dgm:t>
        <a:bodyPr/>
        <a:lstStyle/>
        <a:p>
          <a:endParaRPr lang="en-US"/>
        </a:p>
      </dgm:t>
    </dgm:pt>
    <dgm:pt modelId="{36E74231-D510-4FFB-8583-6AE5802A78E2}" type="pres">
      <dgm:prSet presAssocID="{A15F6F9E-442F-45DA-9C00-98EE1AFBE285}" presName="aSpace2" presStyleCnt="0"/>
      <dgm:spPr/>
    </dgm:pt>
    <dgm:pt modelId="{B4B9DEB7-4D6F-4645-96ED-BF9E05BC5998}" type="pres">
      <dgm:prSet presAssocID="{6259C85A-CE58-4C2A-897D-B096961FE2AC}" presName="childNode" presStyleLbl="node1" presStyleIdx="6" presStyleCnt="16">
        <dgm:presLayoutVars>
          <dgm:bulletEnabled val="1"/>
        </dgm:presLayoutVars>
      </dgm:prSet>
      <dgm:spPr/>
      <dgm:t>
        <a:bodyPr/>
        <a:lstStyle/>
        <a:p>
          <a:endParaRPr lang="en-US"/>
        </a:p>
      </dgm:t>
    </dgm:pt>
    <dgm:pt modelId="{7E18A7E7-89F7-4C01-A028-78646B4DAEAB}" type="pres">
      <dgm:prSet presAssocID="{6259C85A-CE58-4C2A-897D-B096961FE2AC}" presName="aSpace2" presStyleCnt="0"/>
      <dgm:spPr/>
    </dgm:pt>
    <dgm:pt modelId="{A477EF64-DFE2-4DFE-A158-BC00ED973035}" type="pres">
      <dgm:prSet presAssocID="{032E4C7F-08D0-4889-B47B-BF58965A4E88}" presName="childNode" presStyleLbl="node1" presStyleIdx="7" presStyleCnt="16">
        <dgm:presLayoutVars>
          <dgm:bulletEnabled val="1"/>
        </dgm:presLayoutVars>
      </dgm:prSet>
      <dgm:spPr/>
      <dgm:t>
        <a:bodyPr/>
        <a:lstStyle/>
        <a:p>
          <a:endParaRPr lang="en-US"/>
        </a:p>
      </dgm:t>
    </dgm:pt>
    <dgm:pt modelId="{1C4C1355-6D3B-4069-ABD8-44D3A3D5D08E}" type="pres">
      <dgm:prSet presAssocID="{A58D882C-21D7-4198-9304-726CF267AAEF}" presName="aSpace" presStyleCnt="0"/>
      <dgm:spPr/>
    </dgm:pt>
    <dgm:pt modelId="{4A6CB824-5C70-4329-8EF7-5955458F8F79}" type="pres">
      <dgm:prSet presAssocID="{5BE0DF04-7C9F-4763-854A-8CEEC8B03E9A}" presName="compNode" presStyleCnt="0"/>
      <dgm:spPr/>
    </dgm:pt>
    <dgm:pt modelId="{4778F0FD-8F7D-4C39-9982-E08CD439102B}" type="pres">
      <dgm:prSet presAssocID="{5BE0DF04-7C9F-4763-854A-8CEEC8B03E9A}" presName="aNode" presStyleLbl="bgShp" presStyleIdx="2" presStyleCnt="4"/>
      <dgm:spPr>
        <a:prstGeom prst="rect">
          <a:avLst/>
        </a:prstGeom>
      </dgm:spPr>
      <dgm:t>
        <a:bodyPr/>
        <a:lstStyle/>
        <a:p>
          <a:endParaRPr lang="en-US"/>
        </a:p>
      </dgm:t>
    </dgm:pt>
    <dgm:pt modelId="{AB815BA0-A756-42B1-8514-0889CD9E8466}" type="pres">
      <dgm:prSet presAssocID="{5BE0DF04-7C9F-4763-854A-8CEEC8B03E9A}" presName="textNode" presStyleLbl="bgShp" presStyleIdx="2" presStyleCnt="4"/>
      <dgm:spPr/>
      <dgm:t>
        <a:bodyPr/>
        <a:lstStyle/>
        <a:p>
          <a:endParaRPr lang="en-US"/>
        </a:p>
      </dgm:t>
    </dgm:pt>
    <dgm:pt modelId="{F991ED2C-6FBA-4FC4-BC8B-CA09A3538E03}" type="pres">
      <dgm:prSet presAssocID="{5BE0DF04-7C9F-4763-854A-8CEEC8B03E9A}" presName="compChildNode" presStyleCnt="0"/>
      <dgm:spPr/>
    </dgm:pt>
    <dgm:pt modelId="{4966D383-3A8F-425B-903D-F5BA11AB2235}" type="pres">
      <dgm:prSet presAssocID="{5BE0DF04-7C9F-4763-854A-8CEEC8B03E9A}" presName="theInnerList" presStyleCnt="0"/>
      <dgm:spPr/>
    </dgm:pt>
    <dgm:pt modelId="{0C3B9BA6-B6C5-422B-83B1-BE92477856F9}" type="pres">
      <dgm:prSet presAssocID="{2377CBF3-5CF0-44BD-81F1-442BF1C101AE}" presName="childNode" presStyleLbl="node1" presStyleIdx="8" presStyleCnt="16">
        <dgm:presLayoutVars>
          <dgm:bulletEnabled val="1"/>
        </dgm:presLayoutVars>
      </dgm:prSet>
      <dgm:spPr>
        <a:prstGeom prst="rect">
          <a:avLst/>
        </a:prstGeom>
      </dgm:spPr>
      <dgm:t>
        <a:bodyPr/>
        <a:lstStyle/>
        <a:p>
          <a:endParaRPr lang="en-US"/>
        </a:p>
      </dgm:t>
    </dgm:pt>
    <dgm:pt modelId="{917A4EB0-6BA5-488C-94C4-C1FAE6AED754}" type="pres">
      <dgm:prSet presAssocID="{2377CBF3-5CF0-44BD-81F1-442BF1C101AE}" presName="aSpace2" presStyleCnt="0"/>
      <dgm:spPr/>
    </dgm:pt>
    <dgm:pt modelId="{8A5FCD94-178F-4A90-9CD8-618591DBA3A9}" type="pres">
      <dgm:prSet presAssocID="{6C0B76A3-A3B8-4894-9616-89E8FD791A76}" presName="childNode" presStyleLbl="node1" presStyleIdx="9" presStyleCnt="16">
        <dgm:presLayoutVars>
          <dgm:bulletEnabled val="1"/>
        </dgm:presLayoutVars>
      </dgm:prSet>
      <dgm:spPr/>
      <dgm:t>
        <a:bodyPr/>
        <a:lstStyle/>
        <a:p>
          <a:endParaRPr lang="en-US"/>
        </a:p>
      </dgm:t>
    </dgm:pt>
    <dgm:pt modelId="{1494B6C8-8ABD-4393-BD94-ED9656E8FBDA}" type="pres">
      <dgm:prSet presAssocID="{6C0B76A3-A3B8-4894-9616-89E8FD791A76}" presName="aSpace2" presStyleCnt="0"/>
      <dgm:spPr/>
    </dgm:pt>
    <dgm:pt modelId="{79D50AF1-4FB2-4EEC-AA6F-4ACD4E75A8A7}" type="pres">
      <dgm:prSet presAssocID="{35B17157-BEFE-4E63-BF87-A0862AC983D3}" presName="childNode" presStyleLbl="node1" presStyleIdx="10" presStyleCnt="16">
        <dgm:presLayoutVars>
          <dgm:bulletEnabled val="1"/>
        </dgm:presLayoutVars>
      </dgm:prSet>
      <dgm:spPr/>
      <dgm:t>
        <a:bodyPr/>
        <a:lstStyle/>
        <a:p>
          <a:endParaRPr lang="en-US"/>
        </a:p>
      </dgm:t>
    </dgm:pt>
    <dgm:pt modelId="{B916261C-0B68-4D5B-B5A4-2DDAC2869AA2}" type="pres">
      <dgm:prSet presAssocID="{35B17157-BEFE-4E63-BF87-A0862AC983D3}" presName="aSpace2" presStyleCnt="0"/>
      <dgm:spPr/>
    </dgm:pt>
    <dgm:pt modelId="{B2C29ABC-92B1-4134-9746-D425368E609F}" type="pres">
      <dgm:prSet presAssocID="{099FFE65-13D1-446F-BD2E-431CF859E7DA}" presName="childNode" presStyleLbl="node1" presStyleIdx="11" presStyleCnt="16">
        <dgm:presLayoutVars>
          <dgm:bulletEnabled val="1"/>
        </dgm:presLayoutVars>
      </dgm:prSet>
      <dgm:spPr/>
      <dgm:t>
        <a:bodyPr/>
        <a:lstStyle/>
        <a:p>
          <a:endParaRPr lang="en-US"/>
        </a:p>
      </dgm:t>
    </dgm:pt>
    <dgm:pt modelId="{C5FCD349-6475-4474-9435-0C64DFF7E352}" type="pres">
      <dgm:prSet presAssocID="{5BE0DF04-7C9F-4763-854A-8CEEC8B03E9A}" presName="aSpace" presStyleCnt="0"/>
      <dgm:spPr/>
    </dgm:pt>
    <dgm:pt modelId="{8A89AA74-7196-452C-9801-87EB58283B01}" type="pres">
      <dgm:prSet presAssocID="{74BAFF19-223E-477B-80BC-EFE233793502}" presName="compNode" presStyleCnt="0"/>
      <dgm:spPr/>
    </dgm:pt>
    <dgm:pt modelId="{34E98BB0-2E38-4677-BCBE-9B2028CCC98E}" type="pres">
      <dgm:prSet presAssocID="{74BAFF19-223E-477B-80BC-EFE233793502}" presName="aNode" presStyleLbl="bgShp" presStyleIdx="3" presStyleCnt="4"/>
      <dgm:spPr>
        <a:prstGeom prst="rect">
          <a:avLst/>
        </a:prstGeom>
      </dgm:spPr>
      <dgm:t>
        <a:bodyPr/>
        <a:lstStyle/>
        <a:p>
          <a:endParaRPr lang="en-US"/>
        </a:p>
      </dgm:t>
    </dgm:pt>
    <dgm:pt modelId="{DFCDEC80-310F-47F0-B522-60DB8083EAD2}" type="pres">
      <dgm:prSet presAssocID="{74BAFF19-223E-477B-80BC-EFE233793502}" presName="textNode" presStyleLbl="bgShp" presStyleIdx="3" presStyleCnt="4"/>
      <dgm:spPr>
        <a:prstGeom prst="rect">
          <a:avLst/>
        </a:prstGeom>
      </dgm:spPr>
      <dgm:t>
        <a:bodyPr/>
        <a:lstStyle/>
        <a:p>
          <a:endParaRPr lang="en-US"/>
        </a:p>
      </dgm:t>
    </dgm:pt>
    <dgm:pt modelId="{E7D81ECD-D144-42F6-BEAB-1CDEEE58DF9F}" type="pres">
      <dgm:prSet presAssocID="{74BAFF19-223E-477B-80BC-EFE233793502}" presName="compChildNode" presStyleCnt="0"/>
      <dgm:spPr/>
    </dgm:pt>
    <dgm:pt modelId="{4500BF5C-DC05-45EB-88EE-649497A8E43F}" type="pres">
      <dgm:prSet presAssocID="{74BAFF19-223E-477B-80BC-EFE233793502}" presName="theInnerList" presStyleCnt="0"/>
      <dgm:spPr/>
    </dgm:pt>
    <dgm:pt modelId="{AB109E2B-119D-4C21-A696-9D13CDA458A9}" type="pres">
      <dgm:prSet presAssocID="{40089FD5-48EE-4F3B-A845-15FD402A1F83}" presName="childNode" presStyleLbl="node1" presStyleIdx="12" presStyleCnt="16">
        <dgm:presLayoutVars>
          <dgm:bulletEnabled val="1"/>
        </dgm:presLayoutVars>
      </dgm:prSet>
      <dgm:spPr>
        <a:prstGeom prst="rect">
          <a:avLst/>
        </a:prstGeom>
      </dgm:spPr>
      <dgm:t>
        <a:bodyPr/>
        <a:lstStyle/>
        <a:p>
          <a:endParaRPr lang="en-US"/>
        </a:p>
      </dgm:t>
    </dgm:pt>
    <dgm:pt modelId="{8968EADA-C931-4414-9D1B-4670DBF2B25D}" type="pres">
      <dgm:prSet presAssocID="{40089FD5-48EE-4F3B-A845-15FD402A1F83}" presName="aSpace2" presStyleCnt="0"/>
      <dgm:spPr/>
    </dgm:pt>
    <dgm:pt modelId="{F617F14F-4AED-4634-82F3-AFF376C33B57}" type="pres">
      <dgm:prSet presAssocID="{D09C1BC2-8A07-4DA9-ACE5-D750860D2875}" presName="childNode" presStyleLbl="node1" presStyleIdx="13" presStyleCnt="16">
        <dgm:presLayoutVars>
          <dgm:bulletEnabled val="1"/>
        </dgm:presLayoutVars>
      </dgm:prSet>
      <dgm:spPr/>
      <dgm:t>
        <a:bodyPr/>
        <a:lstStyle/>
        <a:p>
          <a:endParaRPr lang="en-US"/>
        </a:p>
      </dgm:t>
    </dgm:pt>
    <dgm:pt modelId="{834AA233-D9B1-4F39-B474-9369363AE0FC}" type="pres">
      <dgm:prSet presAssocID="{D09C1BC2-8A07-4DA9-ACE5-D750860D2875}" presName="aSpace2" presStyleCnt="0"/>
      <dgm:spPr/>
    </dgm:pt>
    <dgm:pt modelId="{409B6375-4BA3-4118-B899-AE3F27FBD038}" type="pres">
      <dgm:prSet presAssocID="{1F48B774-C253-4A6B-90F2-292718F79D00}" presName="childNode" presStyleLbl="node1" presStyleIdx="14" presStyleCnt="16">
        <dgm:presLayoutVars>
          <dgm:bulletEnabled val="1"/>
        </dgm:presLayoutVars>
      </dgm:prSet>
      <dgm:spPr/>
      <dgm:t>
        <a:bodyPr/>
        <a:lstStyle/>
        <a:p>
          <a:endParaRPr lang="en-US"/>
        </a:p>
      </dgm:t>
    </dgm:pt>
    <dgm:pt modelId="{0D317832-A6DC-4289-8C15-BEFB630270C6}" type="pres">
      <dgm:prSet presAssocID="{1F48B774-C253-4A6B-90F2-292718F79D00}" presName="aSpace2" presStyleCnt="0"/>
      <dgm:spPr/>
    </dgm:pt>
    <dgm:pt modelId="{6456F055-4A09-404B-987B-01E621BC2F9F}" type="pres">
      <dgm:prSet presAssocID="{953CA97C-1C49-426C-8442-8CB8818AB28C}" presName="childNode" presStyleLbl="node1" presStyleIdx="15" presStyleCnt="16">
        <dgm:presLayoutVars>
          <dgm:bulletEnabled val="1"/>
        </dgm:presLayoutVars>
      </dgm:prSet>
      <dgm:spPr/>
      <dgm:t>
        <a:bodyPr/>
        <a:lstStyle/>
        <a:p>
          <a:endParaRPr lang="en-US"/>
        </a:p>
      </dgm:t>
    </dgm:pt>
  </dgm:ptLst>
  <dgm:cxnLst>
    <dgm:cxn modelId="{13D7DF7D-9CF0-4278-B36E-5829A39BEB40}" type="presOf" srcId="{A24023C7-0773-486E-B1AF-C6A160CC0555}" destId="{3CC0BC77-04AA-4B39-848A-1FED189B501F}" srcOrd="0" destOrd="0" presId="urn:microsoft.com/office/officeart/2005/8/layout/lProcess2"/>
    <dgm:cxn modelId="{7FC45B56-A1E8-465D-A5A8-6608038BB788}" type="presOf" srcId="{74BAFF19-223E-477B-80BC-EFE233793502}" destId="{34E98BB0-2E38-4677-BCBE-9B2028CCC98E}" srcOrd="0" destOrd="0" presId="urn:microsoft.com/office/officeart/2005/8/layout/lProcess2"/>
    <dgm:cxn modelId="{4C56C89F-EC7F-4CD5-9D01-CA3EA147C107}" type="presOf" srcId="{39C4AD68-EED4-49E3-8E43-9251AB0552C6}" destId="{C8D3DC31-EEEF-4F1F-8D53-2A27478EE608}" srcOrd="0" destOrd="0" presId="urn:microsoft.com/office/officeart/2005/8/layout/lProcess2"/>
    <dgm:cxn modelId="{46C5A264-C75B-44DD-B1DE-5C99C755106E}" type="presOf" srcId="{A15F6F9E-442F-45DA-9C00-98EE1AFBE285}" destId="{6EB8E042-3DAF-4B20-81D1-3EEE82F52592}" srcOrd="0" destOrd="0" presId="urn:microsoft.com/office/officeart/2005/8/layout/lProcess2"/>
    <dgm:cxn modelId="{30D3F757-FC6E-41EC-8EB7-64C61DE12F36}" srcId="{A58D882C-21D7-4198-9304-726CF267AAEF}" destId="{4D3AFFF9-8DB0-4EA0-871A-8AB6CD8A9DBF}" srcOrd="0" destOrd="0" parTransId="{60C638D6-092F-429B-A1FE-7AF274D88297}" sibTransId="{6FD86D3A-0671-49F3-B0C5-71739E810B85}"/>
    <dgm:cxn modelId="{AAF5CD41-68BE-44E3-934A-C82A1E78DA1D}" type="presOf" srcId="{A58D882C-21D7-4198-9304-726CF267AAEF}" destId="{F9105BB7-588F-4B7D-B85C-6AEF344B7449}" srcOrd="0" destOrd="0" presId="urn:microsoft.com/office/officeart/2005/8/layout/lProcess2"/>
    <dgm:cxn modelId="{4043E5F6-A572-4D2C-94A7-A4518C5D02F9}" srcId="{A58D882C-21D7-4198-9304-726CF267AAEF}" destId="{032E4C7F-08D0-4889-B47B-BF58965A4E88}" srcOrd="3" destOrd="0" parTransId="{E6EAE173-F235-4A29-82C7-4CC33161834F}" sibTransId="{C48D32DA-65AA-4825-8849-287496313FB1}"/>
    <dgm:cxn modelId="{4CE34674-4907-4E4B-96CB-8FF75C40EBA6}" srcId="{A58D882C-21D7-4198-9304-726CF267AAEF}" destId="{A15F6F9E-442F-45DA-9C00-98EE1AFBE285}" srcOrd="1" destOrd="0" parTransId="{691CFF39-0542-4F3A-A984-2BB49246743D}" sibTransId="{143C27A7-7B97-4A7F-AB09-1D12055526BD}"/>
    <dgm:cxn modelId="{A3030046-CEB6-4CAC-88DB-1BC51AD2737B}" srcId="{9BBF598A-5593-4357-9936-676850BA47B0}" destId="{AE144F16-F770-4675-A925-721EFC468C62}" srcOrd="1" destOrd="0" parTransId="{DF4BAA8F-670B-4EF8-B1BF-444618F12EB6}" sibTransId="{25C710BB-B5BE-4378-B527-AC766E00688B}"/>
    <dgm:cxn modelId="{23C62933-F9F6-4E03-AFE7-565C5B56AC13}" type="presOf" srcId="{35B17157-BEFE-4E63-BF87-A0862AC983D3}" destId="{79D50AF1-4FB2-4EEC-AA6F-4ACD4E75A8A7}" srcOrd="0" destOrd="0" presId="urn:microsoft.com/office/officeart/2005/8/layout/lProcess2"/>
    <dgm:cxn modelId="{A76B8A91-5BA4-4654-AFBF-DE501B52DD95}" type="presOf" srcId="{A58D882C-21D7-4198-9304-726CF267AAEF}" destId="{EE55DD18-F4D4-42F8-A1BD-F7B126B51AA1}" srcOrd="1" destOrd="0" presId="urn:microsoft.com/office/officeart/2005/8/layout/lProcess2"/>
    <dgm:cxn modelId="{3F6F8EB0-6A5D-4038-B579-57316E41E260}" srcId="{74BAFF19-223E-477B-80BC-EFE233793502}" destId="{40089FD5-48EE-4F3B-A845-15FD402A1F83}" srcOrd="0" destOrd="0" parTransId="{4C7485AB-D036-4281-8567-806BFCDEAAD8}" sibTransId="{A78EC883-171E-429F-A8A8-FAF899AE3A6F}"/>
    <dgm:cxn modelId="{CBBEEA41-C9B5-49F1-8C68-4CB6761D7936}" type="presOf" srcId="{9BBF598A-5593-4357-9936-676850BA47B0}" destId="{7F69453C-39BA-45B5-9158-65591A53ABDD}" srcOrd="0" destOrd="0" presId="urn:microsoft.com/office/officeart/2005/8/layout/lProcess2"/>
    <dgm:cxn modelId="{D75F8895-2ECC-4A2B-81F4-4E3CE6E19B31}" type="presOf" srcId="{5BE0DF04-7C9F-4763-854A-8CEEC8B03E9A}" destId="{4778F0FD-8F7D-4C39-9982-E08CD439102B}" srcOrd="0" destOrd="0" presId="urn:microsoft.com/office/officeart/2005/8/layout/lProcess2"/>
    <dgm:cxn modelId="{C9D5E7A5-3A91-4384-AFA6-F397B75ED582}" srcId="{74BAFF19-223E-477B-80BC-EFE233793502}" destId="{D09C1BC2-8A07-4DA9-ACE5-D750860D2875}" srcOrd="1" destOrd="0" parTransId="{CAD875D9-6AA4-4574-A014-92C73BDEDA75}" sibTransId="{F0FDD743-005C-4C2B-B285-B4FC74607C2B}"/>
    <dgm:cxn modelId="{9E56E337-C86C-42A9-A93C-2E74F1B06F45}" type="presOf" srcId="{032E4C7F-08D0-4889-B47B-BF58965A4E88}" destId="{A477EF64-DFE2-4DFE-A158-BC00ED973035}" srcOrd="0" destOrd="0" presId="urn:microsoft.com/office/officeart/2005/8/layout/lProcess2"/>
    <dgm:cxn modelId="{3C796D79-7A1C-458B-80E7-8292D342A302}" type="presOf" srcId="{953CA97C-1C49-426C-8442-8CB8818AB28C}" destId="{6456F055-4A09-404B-987B-01E621BC2F9F}" srcOrd="0" destOrd="0" presId="urn:microsoft.com/office/officeart/2005/8/layout/lProcess2"/>
    <dgm:cxn modelId="{34F04C3E-6826-46B8-847A-698BF7F1BEE5}" type="presOf" srcId="{D09C1BC2-8A07-4DA9-ACE5-D750860D2875}" destId="{F617F14F-4AED-4634-82F3-AFF376C33B57}" srcOrd="0" destOrd="0" presId="urn:microsoft.com/office/officeart/2005/8/layout/lProcess2"/>
    <dgm:cxn modelId="{EF85971A-29C4-4590-AE9C-BA296F4D2912}" srcId="{A7F451A7-8513-4CDA-8CD8-1544329BDEEA}" destId="{5BE0DF04-7C9F-4763-854A-8CEEC8B03E9A}" srcOrd="2" destOrd="0" parTransId="{16DE4600-EC49-4C03-B704-BE65CD1A8848}" sibTransId="{D0C3CE7C-3F91-4676-8E5E-1D8A327D6CC6}"/>
    <dgm:cxn modelId="{E4E686F6-D773-4EE8-B8C3-1E1E81328EC6}" type="presOf" srcId="{6259C85A-CE58-4C2A-897D-B096961FE2AC}" destId="{B4B9DEB7-4D6F-4645-96ED-BF9E05BC5998}" srcOrd="0" destOrd="0" presId="urn:microsoft.com/office/officeart/2005/8/layout/lProcess2"/>
    <dgm:cxn modelId="{BDC8605A-2518-409F-B1C6-37318CE55EC3}" srcId="{74BAFF19-223E-477B-80BC-EFE233793502}" destId="{953CA97C-1C49-426C-8442-8CB8818AB28C}" srcOrd="3" destOrd="0" parTransId="{785DC603-7EA5-4969-8C2D-D4C5CA62439B}" sibTransId="{237996EE-DC43-452A-98B1-2B352E02980C}"/>
    <dgm:cxn modelId="{7F482EE8-FF78-40DD-B683-D93CE6DA5024}" type="presOf" srcId="{4D3AFFF9-8DB0-4EA0-871A-8AB6CD8A9DBF}" destId="{A8E4212F-8C82-45A6-9FE9-CD7451E21FBB}" srcOrd="0" destOrd="0" presId="urn:microsoft.com/office/officeart/2005/8/layout/lProcess2"/>
    <dgm:cxn modelId="{CBF5C903-5B59-4EB0-B241-A64C08DBEA91}" srcId="{5BE0DF04-7C9F-4763-854A-8CEEC8B03E9A}" destId="{6C0B76A3-A3B8-4894-9616-89E8FD791A76}" srcOrd="1" destOrd="0" parTransId="{BD3BDA63-7F98-449F-82F5-2D91A86F7C76}" sibTransId="{BFFEA865-CA49-441A-988B-59B667B04C8A}"/>
    <dgm:cxn modelId="{A3776C85-0883-4795-9280-5DCE93FE336F}" type="presOf" srcId="{099FFE65-13D1-446F-BD2E-431CF859E7DA}" destId="{B2C29ABC-92B1-4134-9746-D425368E609F}" srcOrd="0" destOrd="0" presId="urn:microsoft.com/office/officeart/2005/8/layout/lProcess2"/>
    <dgm:cxn modelId="{F154FD1D-20AA-4BDE-8C03-5158BFBA1E39}" type="presOf" srcId="{AE144F16-F770-4675-A925-721EFC468C62}" destId="{5B118621-0408-469D-8C93-C1866718BF3C}" srcOrd="0" destOrd="0" presId="urn:microsoft.com/office/officeart/2005/8/layout/lProcess2"/>
    <dgm:cxn modelId="{6F936C75-BD1C-41F2-9B8F-A2317B48A636}" type="presOf" srcId="{A7F451A7-8513-4CDA-8CD8-1544329BDEEA}" destId="{6A135C79-267E-40B3-9E8F-23DD5699F0AC}" srcOrd="0" destOrd="0" presId="urn:microsoft.com/office/officeart/2005/8/layout/lProcess2"/>
    <dgm:cxn modelId="{E43F06C9-4CFF-4F0B-8C5F-B504A71D9555}" type="presOf" srcId="{1F48B774-C253-4A6B-90F2-292718F79D00}" destId="{409B6375-4BA3-4118-B899-AE3F27FBD038}" srcOrd="0" destOrd="0" presId="urn:microsoft.com/office/officeart/2005/8/layout/lProcess2"/>
    <dgm:cxn modelId="{9B88A718-A312-48E5-9BBD-81336AD2D503}" type="presOf" srcId="{2377CBF3-5CF0-44BD-81F1-442BF1C101AE}" destId="{0C3B9BA6-B6C5-422B-83B1-BE92477856F9}" srcOrd="0" destOrd="0" presId="urn:microsoft.com/office/officeart/2005/8/layout/lProcess2"/>
    <dgm:cxn modelId="{C4B3B6AA-C649-4185-8C05-F91EBD31ACFC}" type="presOf" srcId="{5BE0DF04-7C9F-4763-854A-8CEEC8B03E9A}" destId="{AB815BA0-A756-42B1-8514-0889CD9E8466}" srcOrd="1" destOrd="0" presId="urn:microsoft.com/office/officeart/2005/8/layout/lProcess2"/>
    <dgm:cxn modelId="{305E751D-EED2-433E-8ADD-CA07D1A9DB01}" srcId="{5BE0DF04-7C9F-4763-854A-8CEEC8B03E9A}" destId="{2377CBF3-5CF0-44BD-81F1-442BF1C101AE}" srcOrd="0" destOrd="0" parTransId="{15CEA325-1A70-46E7-B8FA-29E6917536F8}" sibTransId="{F10A40E0-667B-4C75-9FAA-F5308B32E70B}"/>
    <dgm:cxn modelId="{F59DECD1-3B7F-42EB-B70F-6FFF8F25C17F}" srcId="{9BBF598A-5593-4357-9936-676850BA47B0}" destId="{39C4AD68-EED4-49E3-8E43-9251AB0552C6}" srcOrd="0" destOrd="0" parTransId="{BC5DCDC3-69DB-4FD4-B940-74FC974E9E1E}" sibTransId="{A8198A3B-BD03-4505-93D0-A3AF591C354A}"/>
    <dgm:cxn modelId="{05EF5508-492B-4A3D-BDA9-CC773BE30078}" srcId="{A7F451A7-8513-4CDA-8CD8-1544329BDEEA}" destId="{A58D882C-21D7-4198-9304-726CF267AAEF}" srcOrd="1" destOrd="0" parTransId="{7B92D337-E4CE-4A1E-B0D0-3AF097078E81}" sibTransId="{3F7A685D-FAB7-4F6E-A4CF-21D745CC13DC}"/>
    <dgm:cxn modelId="{65F61811-8E31-443C-BE70-15626BB2167D}" srcId="{9BBF598A-5593-4357-9936-676850BA47B0}" destId="{A24023C7-0773-486E-B1AF-C6A160CC0555}" srcOrd="2" destOrd="0" parTransId="{8E595F13-A2A0-4DF7-BA2C-837B6C23F250}" sibTransId="{B57C0709-293C-4B9B-B860-ED9EA57283E9}"/>
    <dgm:cxn modelId="{194CCE40-9801-4E50-8FBF-EA448A444637}" srcId="{9BBF598A-5593-4357-9936-676850BA47B0}" destId="{AA5831C9-DCCF-4E93-809B-506A4235EF3C}" srcOrd="3" destOrd="0" parTransId="{C623EA10-7764-424B-982F-08AABB2A3DFD}" sibTransId="{95C656A9-1753-4CC8-9295-FA53407C9B09}"/>
    <dgm:cxn modelId="{DB629AA5-53B3-457F-95FD-E8FBFF7466BA}" srcId="{A58D882C-21D7-4198-9304-726CF267AAEF}" destId="{6259C85A-CE58-4C2A-897D-B096961FE2AC}" srcOrd="2" destOrd="0" parTransId="{D6DC0175-7CE7-483B-85E9-AF90B8F4B322}" sibTransId="{FCFC1DC9-BAB0-46BE-8F1E-E2740AD4C4F2}"/>
    <dgm:cxn modelId="{198F4B36-B340-406B-9FB1-DC716C07682D}" type="presOf" srcId="{6C0B76A3-A3B8-4894-9616-89E8FD791A76}" destId="{8A5FCD94-178F-4A90-9CD8-618591DBA3A9}" srcOrd="0" destOrd="0" presId="urn:microsoft.com/office/officeart/2005/8/layout/lProcess2"/>
    <dgm:cxn modelId="{8481951D-42F0-40BD-9C36-EE7CD85EC5D5}" type="presOf" srcId="{AA5831C9-DCCF-4E93-809B-506A4235EF3C}" destId="{60E8C8AF-DD37-4D6B-ADB2-95474C202C28}" srcOrd="0" destOrd="0" presId="urn:microsoft.com/office/officeart/2005/8/layout/lProcess2"/>
    <dgm:cxn modelId="{95F70891-ABC3-47F5-977B-4F06AEA51F51}" srcId="{5BE0DF04-7C9F-4763-854A-8CEEC8B03E9A}" destId="{099FFE65-13D1-446F-BD2E-431CF859E7DA}" srcOrd="3" destOrd="0" parTransId="{30D17C5D-FC81-49EC-90AC-3F1A54F0056E}" sibTransId="{FCD6056F-4718-424D-A643-947236775C45}"/>
    <dgm:cxn modelId="{3F042458-E985-40F5-9F72-65DE753E0086}" srcId="{5BE0DF04-7C9F-4763-854A-8CEEC8B03E9A}" destId="{35B17157-BEFE-4E63-BF87-A0862AC983D3}" srcOrd="2" destOrd="0" parTransId="{1F0F82E2-3F2A-48D0-A1D0-D738A6FEEA10}" sibTransId="{FB2C7DCF-31D2-457B-898A-C5092199906F}"/>
    <dgm:cxn modelId="{2B374F95-FC22-43AC-A6C7-2A7470889428}" srcId="{74BAFF19-223E-477B-80BC-EFE233793502}" destId="{1F48B774-C253-4A6B-90F2-292718F79D00}" srcOrd="2" destOrd="0" parTransId="{96F32CA1-564B-4445-BC43-9F9670380A39}" sibTransId="{7B7BD19C-ECBF-4721-8C97-8B47545C5B6A}"/>
    <dgm:cxn modelId="{22BD7F7A-B798-4845-B563-C5E3283D4C89}" srcId="{A7F451A7-8513-4CDA-8CD8-1544329BDEEA}" destId="{74BAFF19-223E-477B-80BC-EFE233793502}" srcOrd="3" destOrd="0" parTransId="{415655BE-DCCF-4CD3-AAA2-B3B24855B458}" sibTransId="{AB75E677-AEB2-4C45-899F-1477C898EFBE}"/>
    <dgm:cxn modelId="{A8DB0667-6FAD-4237-AEE8-BBCA9DE0FBD5}" srcId="{A7F451A7-8513-4CDA-8CD8-1544329BDEEA}" destId="{9BBF598A-5593-4357-9936-676850BA47B0}" srcOrd="0" destOrd="0" parTransId="{57EE7F76-26DF-4385-8102-16CAC2C0407E}" sibTransId="{06F5C23F-F659-4E2D-B16A-F53927F2A52D}"/>
    <dgm:cxn modelId="{E42FE593-39BC-4202-AE15-B091A5AB6F69}" type="presOf" srcId="{40089FD5-48EE-4F3B-A845-15FD402A1F83}" destId="{AB109E2B-119D-4C21-A696-9D13CDA458A9}" srcOrd="0" destOrd="0" presId="urn:microsoft.com/office/officeart/2005/8/layout/lProcess2"/>
    <dgm:cxn modelId="{97317A10-1340-42A3-A07C-1EE28A2D2D3A}" type="presOf" srcId="{74BAFF19-223E-477B-80BC-EFE233793502}" destId="{DFCDEC80-310F-47F0-B522-60DB8083EAD2}" srcOrd="1" destOrd="0" presId="urn:microsoft.com/office/officeart/2005/8/layout/lProcess2"/>
    <dgm:cxn modelId="{1FB74C2F-A220-4AE5-96CF-143B29E48EAD}" type="presOf" srcId="{9BBF598A-5593-4357-9936-676850BA47B0}" destId="{44544C98-81BB-43B0-9401-329D363ACEB6}" srcOrd="1" destOrd="0" presId="urn:microsoft.com/office/officeart/2005/8/layout/lProcess2"/>
    <dgm:cxn modelId="{3170BC24-C0B4-47D6-BE86-A0269F70FF3A}" type="presParOf" srcId="{6A135C79-267E-40B3-9E8F-23DD5699F0AC}" destId="{D73EA4AA-739A-451F-A293-D6AD569CBF13}" srcOrd="0" destOrd="0" presId="urn:microsoft.com/office/officeart/2005/8/layout/lProcess2"/>
    <dgm:cxn modelId="{F4E94D16-B6C8-4ADC-8AC4-FB6B2DEAEBF7}" type="presParOf" srcId="{D73EA4AA-739A-451F-A293-D6AD569CBF13}" destId="{7F69453C-39BA-45B5-9158-65591A53ABDD}" srcOrd="0" destOrd="0" presId="urn:microsoft.com/office/officeart/2005/8/layout/lProcess2"/>
    <dgm:cxn modelId="{3EA37A4B-FAB3-41B6-B6C3-DB188F46FB11}" type="presParOf" srcId="{D73EA4AA-739A-451F-A293-D6AD569CBF13}" destId="{44544C98-81BB-43B0-9401-329D363ACEB6}" srcOrd="1" destOrd="0" presId="urn:microsoft.com/office/officeart/2005/8/layout/lProcess2"/>
    <dgm:cxn modelId="{0E06CA15-4411-4D42-9F99-5D26E780A545}" type="presParOf" srcId="{D73EA4AA-739A-451F-A293-D6AD569CBF13}" destId="{15F6D0DE-AFB9-4618-952A-5A9702123511}" srcOrd="2" destOrd="0" presId="urn:microsoft.com/office/officeart/2005/8/layout/lProcess2"/>
    <dgm:cxn modelId="{97E2892F-BCED-4F98-BFB2-1E71AB0D3CBD}" type="presParOf" srcId="{15F6D0DE-AFB9-4618-952A-5A9702123511}" destId="{8A4D5B54-71E3-4D48-A795-BCB6A602623D}" srcOrd="0" destOrd="0" presId="urn:microsoft.com/office/officeart/2005/8/layout/lProcess2"/>
    <dgm:cxn modelId="{7E263140-A5A4-4883-8D1E-C7DA68ABF147}" type="presParOf" srcId="{8A4D5B54-71E3-4D48-A795-BCB6A602623D}" destId="{C8D3DC31-EEEF-4F1F-8D53-2A27478EE608}" srcOrd="0" destOrd="0" presId="urn:microsoft.com/office/officeart/2005/8/layout/lProcess2"/>
    <dgm:cxn modelId="{952B032E-1A4D-4CF9-AC78-0394093F6BBF}" type="presParOf" srcId="{8A4D5B54-71E3-4D48-A795-BCB6A602623D}" destId="{DFBED97B-3718-4275-863F-47709FF0B1A3}" srcOrd="1" destOrd="0" presId="urn:microsoft.com/office/officeart/2005/8/layout/lProcess2"/>
    <dgm:cxn modelId="{A128CFB9-75D8-43FE-AD44-52EFE3500837}" type="presParOf" srcId="{8A4D5B54-71E3-4D48-A795-BCB6A602623D}" destId="{5B118621-0408-469D-8C93-C1866718BF3C}" srcOrd="2" destOrd="0" presId="urn:microsoft.com/office/officeart/2005/8/layout/lProcess2"/>
    <dgm:cxn modelId="{77003DED-B9BE-4F1F-9395-E5E51D9EDDD9}" type="presParOf" srcId="{8A4D5B54-71E3-4D48-A795-BCB6A602623D}" destId="{54E64786-9B9F-4CFC-B071-80E7BC85E8BE}" srcOrd="3" destOrd="0" presId="urn:microsoft.com/office/officeart/2005/8/layout/lProcess2"/>
    <dgm:cxn modelId="{BB26E9BA-2003-4B17-9719-193AAEAD72E7}" type="presParOf" srcId="{8A4D5B54-71E3-4D48-A795-BCB6A602623D}" destId="{3CC0BC77-04AA-4B39-848A-1FED189B501F}" srcOrd="4" destOrd="0" presId="urn:microsoft.com/office/officeart/2005/8/layout/lProcess2"/>
    <dgm:cxn modelId="{70DBC82A-F074-4A12-83A4-4E56BFF79491}" type="presParOf" srcId="{8A4D5B54-71E3-4D48-A795-BCB6A602623D}" destId="{8B65712D-23AD-4F70-8394-2B545C129E5C}" srcOrd="5" destOrd="0" presId="urn:microsoft.com/office/officeart/2005/8/layout/lProcess2"/>
    <dgm:cxn modelId="{9334B1A8-05CC-4A6A-A1E6-2498A4632C5A}" type="presParOf" srcId="{8A4D5B54-71E3-4D48-A795-BCB6A602623D}" destId="{60E8C8AF-DD37-4D6B-ADB2-95474C202C28}" srcOrd="6" destOrd="0" presId="urn:microsoft.com/office/officeart/2005/8/layout/lProcess2"/>
    <dgm:cxn modelId="{722531B2-00C2-40EC-BBDF-CFD124776B1E}" type="presParOf" srcId="{6A135C79-267E-40B3-9E8F-23DD5699F0AC}" destId="{619CC0C7-5E16-408A-BEC5-C55B1479D66E}" srcOrd="1" destOrd="0" presId="urn:microsoft.com/office/officeart/2005/8/layout/lProcess2"/>
    <dgm:cxn modelId="{335C35FF-E405-46C0-B640-78390A720B72}" type="presParOf" srcId="{6A135C79-267E-40B3-9E8F-23DD5699F0AC}" destId="{46213FC8-8026-479D-82F3-C2DC584C1FDB}" srcOrd="2" destOrd="0" presId="urn:microsoft.com/office/officeart/2005/8/layout/lProcess2"/>
    <dgm:cxn modelId="{A92AA745-8C76-445D-9038-8CBC04007D80}" type="presParOf" srcId="{46213FC8-8026-479D-82F3-C2DC584C1FDB}" destId="{F9105BB7-588F-4B7D-B85C-6AEF344B7449}" srcOrd="0" destOrd="0" presId="urn:microsoft.com/office/officeart/2005/8/layout/lProcess2"/>
    <dgm:cxn modelId="{4930C86E-D2C1-4AFE-8684-9461BC0CEC18}" type="presParOf" srcId="{46213FC8-8026-479D-82F3-C2DC584C1FDB}" destId="{EE55DD18-F4D4-42F8-A1BD-F7B126B51AA1}" srcOrd="1" destOrd="0" presId="urn:microsoft.com/office/officeart/2005/8/layout/lProcess2"/>
    <dgm:cxn modelId="{DEB5B414-CB1A-4351-B292-97CF7AFCC87B}" type="presParOf" srcId="{46213FC8-8026-479D-82F3-C2DC584C1FDB}" destId="{5B020E8D-F4B6-450C-BE31-C56A62DB5560}" srcOrd="2" destOrd="0" presId="urn:microsoft.com/office/officeart/2005/8/layout/lProcess2"/>
    <dgm:cxn modelId="{874BA342-13FF-4A2F-ADF6-B83BF8C21EE2}" type="presParOf" srcId="{5B020E8D-F4B6-450C-BE31-C56A62DB5560}" destId="{587119E4-1717-4C8F-B065-3E75D42964BE}" srcOrd="0" destOrd="0" presId="urn:microsoft.com/office/officeart/2005/8/layout/lProcess2"/>
    <dgm:cxn modelId="{48BE5669-B38C-408A-9739-B5CA3BDF6789}" type="presParOf" srcId="{587119E4-1717-4C8F-B065-3E75D42964BE}" destId="{A8E4212F-8C82-45A6-9FE9-CD7451E21FBB}" srcOrd="0" destOrd="0" presId="urn:microsoft.com/office/officeart/2005/8/layout/lProcess2"/>
    <dgm:cxn modelId="{193F1031-2609-4F3E-B81F-1E651608E62B}" type="presParOf" srcId="{587119E4-1717-4C8F-B065-3E75D42964BE}" destId="{D6C57CFC-02FA-4935-BBFF-1F084D8ACEF6}" srcOrd="1" destOrd="0" presId="urn:microsoft.com/office/officeart/2005/8/layout/lProcess2"/>
    <dgm:cxn modelId="{70126EF5-65FF-4D03-AAAA-9421B192A824}" type="presParOf" srcId="{587119E4-1717-4C8F-B065-3E75D42964BE}" destId="{6EB8E042-3DAF-4B20-81D1-3EEE82F52592}" srcOrd="2" destOrd="0" presId="urn:microsoft.com/office/officeart/2005/8/layout/lProcess2"/>
    <dgm:cxn modelId="{D8CE4DB8-BAC1-4DCC-ABCE-BA4A3109F464}" type="presParOf" srcId="{587119E4-1717-4C8F-B065-3E75D42964BE}" destId="{36E74231-D510-4FFB-8583-6AE5802A78E2}" srcOrd="3" destOrd="0" presId="urn:microsoft.com/office/officeart/2005/8/layout/lProcess2"/>
    <dgm:cxn modelId="{DB6EAFEA-72A3-4843-8C69-3F2AABAE523C}" type="presParOf" srcId="{587119E4-1717-4C8F-B065-3E75D42964BE}" destId="{B4B9DEB7-4D6F-4645-96ED-BF9E05BC5998}" srcOrd="4" destOrd="0" presId="urn:microsoft.com/office/officeart/2005/8/layout/lProcess2"/>
    <dgm:cxn modelId="{C4212D64-7AD1-472E-8C48-D6742C522FAC}" type="presParOf" srcId="{587119E4-1717-4C8F-B065-3E75D42964BE}" destId="{7E18A7E7-89F7-4C01-A028-78646B4DAEAB}" srcOrd="5" destOrd="0" presId="urn:microsoft.com/office/officeart/2005/8/layout/lProcess2"/>
    <dgm:cxn modelId="{BE81B7CA-78FF-4B67-BAE0-55BD65E23300}" type="presParOf" srcId="{587119E4-1717-4C8F-B065-3E75D42964BE}" destId="{A477EF64-DFE2-4DFE-A158-BC00ED973035}" srcOrd="6" destOrd="0" presId="urn:microsoft.com/office/officeart/2005/8/layout/lProcess2"/>
    <dgm:cxn modelId="{BCFF6D11-3EC0-4777-9E5F-8985E700FBC2}" type="presParOf" srcId="{6A135C79-267E-40B3-9E8F-23DD5699F0AC}" destId="{1C4C1355-6D3B-4069-ABD8-44D3A3D5D08E}" srcOrd="3" destOrd="0" presId="urn:microsoft.com/office/officeart/2005/8/layout/lProcess2"/>
    <dgm:cxn modelId="{125CF478-4BAC-439D-A845-90AA58BAC6F0}" type="presParOf" srcId="{6A135C79-267E-40B3-9E8F-23DD5699F0AC}" destId="{4A6CB824-5C70-4329-8EF7-5955458F8F79}" srcOrd="4" destOrd="0" presId="urn:microsoft.com/office/officeart/2005/8/layout/lProcess2"/>
    <dgm:cxn modelId="{4D1DF71A-D22F-4548-86D4-E56ED4AD2647}" type="presParOf" srcId="{4A6CB824-5C70-4329-8EF7-5955458F8F79}" destId="{4778F0FD-8F7D-4C39-9982-E08CD439102B}" srcOrd="0" destOrd="0" presId="urn:microsoft.com/office/officeart/2005/8/layout/lProcess2"/>
    <dgm:cxn modelId="{34D76AF0-DC64-4846-8CF0-0EC6DAEC61C1}" type="presParOf" srcId="{4A6CB824-5C70-4329-8EF7-5955458F8F79}" destId="{AB815BA0-A756-42B1-8514-0889CD9E8466}" srcOrd="1" destOrd="0" presId="urn:microsoft.com/office/officeart/2005/8/layout/lProcess2"/>
    <dgm:cxn modelId="{5578EC78-F2BA-46A9-918C-F5765E81A12D}" type="presParOf" srcId="{4A6CB824-5C70-4329-8EF7-5955458F8F79}" destId="{F991ED2C-6FBA-4FC4-BC8B-CA09A3538E03}" srcOrd="2" destOrd="0" presId="urn:microsoft.com/office/officeart/2005/8/layout/lProcess2"/>
    <dgm:cxn modelId="{96497EC8-FFA5-409F-BE6C-1A762B2FF06C}" type="presParOf" srcId="{F991ED2C-6FBA-4FC4-BC8B-CA09A3538E03}" destId="{4966D383-3A8F-425B-903D-F5BA11AB2235}" srcOrd="0" destOrd="0" presId="urn:microsoft.com/office/officeart/2005/8/layout/lProcess2"/>
    <dgm:cxn modelId="{E6B91BAD-8B91-40C6-A6D1-5D1B9C1DAAE5}" type="presParOf" srcId="{4966D383-3A8F-425B-903D-F5BA11AB2235}" destId="{0C3B9BA6-B6C5-422B-83B1-BE92477856F9}" srcOrd="0" destOrd="0" presId="urn:microsoft.com/office/officeart/2005/8/layout/lProcess2"/>
    <dgm:cxn modelId="{33100173-46C5-464A-B478-CAC2DE348A51}" type="presParOf" srcId="{4966D383-3A8F-425B-903D-F5BA11AB2235}" destId="{917A4EB0-6BA5-488C-94C4-C1FAE6AED754}" srcOrd="1" destOrd="0" presId="urn:microsoft.com/office/officeart/2005/8/layout/lProcess2"/>
    <dgm:cxn modelId="{ADD876D0-CCAF-4D93-A31E-C42CBA4FB856}" type="presParOf" srcId="{4966D383-3A8F-425B-903D-F5BA11AB2235}" destId="{8A5FCD94-178F-4A90-9CD8-618591DBA3A9}" srcOrd="2" destOrd="0" presId="urn:microsoft.com/office/officeart/2005/8/layout/lProcess2"/>
    <dgm:cxn modelId="{DB0B0A6B-EE2A-42BD-9AE6-09440E88BE20}" type="presParOf" srcId="{4966D383-3A8F-425B-903D-F5BA11AB2235}" destId="{1494B6C8-8ABD-4393-BD94-ED9656E8FBDA}" srcOrd="3" destOrd="0" presId="urn:microsoft.com/office/officeart/2005/8/layout/lProcess2"/>
    <dgm:cxn modelId="{3EECE11C-7EE1-43E6-8CAA-86B564F9720B}" type="presParOf" srcId="{4966D383-3A8F-425B-903D-F5BA11AB2235}" destId="{79D50AF1-4FB2-4EEC-AA6F-4ACD4E75A8A7}" srcOrd="4" destOrd="0" presId="urn:microsoft.com/office/officeart/2005/8/layout/lProcess2"/>
    <dgm:cxn modelId="{7C7C079A-E01F-4E5D-8841-2AB1E0D1DA70}" type="presParOf" srcId="{4966D383-3A8F-425B-903D-F5BA11AB2235}" destId="{B916261C-0B68-4D5B-B5A4-2DDAC2869AA2}" srcOrd="5" destOrd="0" presId="urn:microsoft.com/office/officeart/2005/8/layout/lProcess2"/>
    <dgm:cxn modelId="{DB205BD3-EB51-4F1C-B4C7-3C1858B68282}" type="presParOf" srcId="{4966D383-3A8F-425B-903D-F5BA11AB2235}" destId="{B2C29ABC-92B1-4134-9746-D425368E609F}" srcOrd="6" destOrd="0" presId="urn:microsoft.com/office/officeart/2005/8/layout/lProcess2"/>
    <dgm:cxn modelId="{1AF13C44-DF1E-47AF-8C55-4DB7D71E5887}" type="presParOf" srcId="{6A135C79-267E-40B3-9E8F-23DD5699F0AC}" destId="{C5FCD349-6475-4474-9435-0C64DFF7E352}" srcOrd="5" destOrd="0" presId="urn:microsoft.com/office/officeart/2005/8/layout/lProcess2"/>
    <dgm:cxn modelId="{8F9552C4-1D33-461F-9037-BE9FF141A748}" type="presParOf" srcId="{6A135C79-267E-40B3-9E8F-23DD5699F0AC}" destId="{8A89AA74-7196-452C-9801-87EB58283B01}" srcOrd="6" destOrd="0" presId="urn:microsoft.com/office/officeart/2005/8/layout/lProcess2"/>
    <dgm:cxn modelId="{7523F06F-A149-49C7-8951-FB410430772A}" type="presParOf" srcId="{8A89AA74-7196-452C-9801-87EB58283B01}" destId="{34E98BB0-2E38-4677-BCBE-9B2028CCC98E}" srcOrd="0" destOrd="0" presId="urn:microsoft.com/office/officeart/2005/8/layout/lProcess2"/>
    <dgm:cxn modelId="{176E7987-4ED7-4795-B8EA-1A1E5E3BCF19}" type="presParOf" srcId="{8A89AA74-7196-452C-9801-87EB58283B01}" destId="{DFCDEC80-310F-47F0-B522-60DB8083EAD2}" srcOrd="1" destOrd="0" presId="urn:microsoft.com/office/officeart/2005/8/layout/lProcess2"/>
    <dgm:cxn modelId="{DB6C7570-4B2E-4475-85C6-8A78806B8EAE}" type="presParOf" srcId="{8A89AA74-7196-452C-9801-87EB58283B01}" destId="{E7D81ECD-D144-42F6-BEAB-1CDEEE58DF9F}" srcOrd="2" destOrd="0" presId="urn:microsoft.com/office/officeart/2005/8/layout/lProcess2"/>
    <dgm:cxn modelId="{60F008C0-E85A-4C14-9276-4EDB0F7799B9}" type="presParOf" srcId="{E7D81ECD-D144-42F6-BEAB-1CDEEE58DF9F}" destId="{4500BF5C-DC05-45EB-88EE-649497A8E43F}" srcOrd="0" destOrd="0" presId="urn:microsoft.com/office/officeart/2005/8/layout/lProcess2"/>
    <dgm:cxn modelId="{BB69BDFB-74D8-45EC-9D7A-1F488583A650}" type="presParOf" srcId="{4500BF5C-DC05-45EB-88EE-649497A8E43F}" destId="{AB109E2B-119D-4C21-A696-9D13CDA458A9}" srcOrd="0" destOrd="0" presId="urn:microsoft.com/office/officeart/2005/8/layout/lProcess2"/>
    <dgm:cxn modelId="{53299BAE-81D4-42F2-8CCE-51F0AF97CA88}" type="presParOf" srcId="{4500BF5C-DC05-45EB-88EE-649497A8E43F}" destId="{8968EADA-C931-4414-9D1B-4670DBF2B25D}" srcOrd="1" destOrd="0" presId="urn:microsoft.com/office/officeart/2005/8/layout/lProcess2"/>
    <dgm:cxn modelId="{987F9D49-B307-4029-9D5B-E89A268DD2B1}" type="presParOf" srcId="{4500BF5C-DC05-45EB-88EE-649497A8E43F}" destId="{F617F14F-4AED-4634-82F3-AFF376C33B57}" srcOrd="2" destOrd="0" presId="urn:microsoft.com/office/officeart/2005/8/layout/lProcess2"/>
    <dgm:cxn modelId="{5439CA92-772D-46F9-9FF8-98DF5115EC97}" type="presParOf" srcId="{4500BF5C-DC05-45EB-88EE-649497A8E43F}" destId="{834AA233-D9B1-4F39-B474-9369363AE0FC}" srcOrd="3" destOrd="0" presId="urn:microsoft.com/office/officeart/2005/8/layout/lProcess2"/>
    <dgm:cxn modelId="{F29ACBAF-868C-49B8-A4EE-FEB98E4321C9}" type="presParOf" srcId="{4500BF5C-DC05-45EB-88EE-649497A8E43F}" destId="{409B6375-4BA3-4118-B899-AE3F27FBD038}" srcOrd="4" destOrd="0" presId="urn:microsoft.com/office/officeart/2005/8/layout/lProcess2"/>
    <dgm:cxn modelId="{BCE407AA-5B4F-4914-8AFF-DB99882340DF}" type="presParOf" srcId="{4500BF5C-DC05-45EB-88EE-649497A8E43F}" destId="{0D317832-A6DC-4289-8C15-BEFB630270C6}" srcOrd="5" destOrd="0" presId="urn:microsoft.com/office/officeart/2005/8/layout/lProcess2"/>
    <dgm:cxn modelId="{B3CC6F6A-8656-4971-8B4D-70E41CA8353B}" type="presParOf" srcId="{4500BF5C-DC05-45EB-88EE-649497A8E43F}" destId="{6456F055-4A09-404B-987B-01E621BC2F9F}"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9453C-39BA-45B5-9158-65591A53ABDD}">
      <dsp:nvSpPr>
        <dsp:cNvPr id="0" name=""/>
        <dsp:cNvSpPr/>
      </dsp:nvSpPr>
      <dsp:spPr>
        <a:xfrm>
          <a:off x="168498" y="0"/>
          <a:ext cx="1077967" cy="2726720"/>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pt-PT" sz="2800" kern="1200" dirty="0"/>
        </a:p>
      </dsp:txBody>
      <dsp:txXfrm>
        <a:off x="168498" y="0"/>
        <a:ext cx="1077967" cy="818016"/>
      </dsp:txXfrm>
    </dsp:sp>
    <dsp:sp modelId="{C8D3DC31-EEEF-4F1F-8D53-2A27478EE608}">
      <dsp:nvSpPr>
        <dsp:cNvPr id="0" name=""/>
        <dsp:cNvSpPr/>
      </dsp:nvSpPr>
      <dsp:spPr>
        <a:xfrm>
          <a:off x="63737" y="818082"/>
          <a:ext cx="1287489" cy="397225"/>
        </a:xfrm>
        <a:prstGeom prst="ellipse">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66725">
            <a:lnSpc>
              <a:spcPct val="90000"/>
            </a:lnSpc>
            <a:spcBef>
              <a:spcPct val="0"/>
            </a:spcBef>
            <a:spcAft>
              <a:spcPct val="35000"/>
            </a:spcAft>
          </a:pPr>
          <a:r>
            <a:rPr lang="pt-PT" sz="1050" b="1" kern="1200" dirty="0">
              <a:solidFill>
                <a:schemeClr val="tx1"/>
              </a:solidFill>
            </a:rPr>
            <a:t>SCOPE</a:t>
          </a:r>
          <a:endParaRPr lang="pt-PT" sz="1100" b="1" kern="1200" dirty="0">
            <a:solidFill>
              <a:schemeClr val="tx1"/>
            </a:solidFill>
          </a:endParaRPr>
        </a:p>
      </dsp:txBody>
      <dsp:txXfrm>
        <a:off x="252285" y="876254"/>
        <a:ext cx="910393" cy="280881"/>
      </dsp:txXfrm>
    </dsp:sp>
    <dsp:sp modelId="{5B118621-0408-469D-8C93-C1866718BF3C}">
      <dsp:nvSpPr>
        <dsp:cNvPr id="0" name=""/>
        <dsp:cNvSpPr/>
      </dsp:nvSpPr>
      <dsp:spPr>
        <a:xfrm>
          <a:off x="63737" y="1276419"/>
          <a:ext cx="1287489" cy="397225"/>
        </a:xfrm>
        <a:prstGeom prst="ellipse">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66725">
            <a:lnSpc>
              <a:spcPct val="90000"/>
            </a:lnSpc>
            <a:spcBef>
              <a:spcPct val="0"/>
            </a:spcBef>
            <a:spcAft>
              <a:spcPct val="35000"/>
            </a:spcAft>
          </a:pPr>
          <a:r>
            <a:rPr lang="pt-PT" sz="1050" b="1" kern="1200" dirty="0">
              <a:solidFill>
                <a:sysClr val="windowText" lastClr="000000"/>
              </a:solidFill>
            </a:rPr>
            <a:t>FINANCING INTRUMENT</a:t>
          </a:r>
        </a:p>
      </dsp:txBody>
      <dsp:txXfrm>
        <a:off x="252285" y="1334591"/>
        <a:ext cx="910393" cy="280881"/>
      </dsp:txXfrm>
    </dsp:sp>
    <dsp:sp modelId="{3CC0BC77-04AA-4B39-848A-1FED189B501F}">
      <dsp:nvSpPr>
        <dsp:cNvPr id="0" name=""/>
        <dsp:cNvSpPr/>
      </dsp:nvSpPr>
      <dsp:spPr>
        <a:xfrm>
          <a:off x="547" y="1734755"/>
          <a:ext cx="1413869" cy="397225"/>
        </a:xfrm>
        <a:prstGeom prst="ellipse">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pt-PT" sz="1000" b="1" kern="1200" dirty="0">
              <a:solidFill>
                <a:schemeClr val="tx1"/>
              </a:solidFill>
            </a:rPr>
            <a:t>MANAGEMENT</a:t>
          </a:r>
        </a:p>
      </dsp:txBody>
      <dsp:txXfrm>
        <a:off x="207603" y="1792927"/>
        <a:ext cx="999757" cy="280881"/>
      </dsp:txXfrm>
    </dsp:sp>
    <dsp:sp modelId="{60E8C8AF-DD37-4D6B-ADB2-95474C202C28}">
      <dsp:nvSpPr>
        <dsp:cNvPr id="0" name=""/>
        <dsp:cNvSpPr/>
      </dsp:nvSpPr>
      <dsp:spPr>
        <a:xfrm>
          <a:off x="63737" y="2193092"/>
          <a:ext cx="1287489" cy="397225"/>
        </a:xfrm>
        <a:prstGeom prst="ellipse">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b="1" kern="1200" dirty="0">
              <a:solidFill>
                <a:schemeClr val="tx1"/>
              </a:solidFill>
            </a:rPr>
            <a:t>RESOURCE ENVELOPE</a:t>
          </a:r>
        </a:p>
      </dsp:txBody>
      <dsp:txXfrm>
        <a:off x="252285" y="2251264"/>
        <a:ext cx="910393" cy="280881"/>
      </dsp:txXfrm>
    </dsp:sp>
    <dsp:sp modelId="{F9105BB7-588F-4B7D-B85C-6AEF344B7449}">
      <dsp:nvSpPr>
        <dsp:cNvPr id="0" name=""/>
        <dsp:cNvSpPr/>
      </dsp:nvSpPr>
      <dsp:spPr>
        <a:xfrm>
          <a:off x="1535119" y="0"/>
          <a:ext cx="1609362" cy="2726720"/>
        </a:xfrm>
        <a:prstGeom prst="rect">
          <a:avLst/>
        </a:prstGeom>
        <a:solidFill>
          <a:srgbClr val="FFCE00"/>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latin typeface="Calibri"/>
              <a:ea typeface="Cambria"/>
              <a:cs typeface="Times New Roman"/>
            </a:rPr>
            <a:t>Component I - Project Preparation Grants</a:t>
          </a:r>
          <a:endParaRPr lang="pt-PT" sz="1400" kern="1200" dirty="0"/>
        </a:p>
      </dsp:txBody>
      <dsp:txXfrm>
        <a:off x="1535119" y="0"/>
        <a:ext cx="1609362" cy="818016"/>
      </dsp:txXfrm>
    </dsp:sp>
    <dsp:sp modelId="{A8E4212F-8C82-45A6-9FE9-CD7451E21FBB}">
      <dsp:nvSpPr>
        <dsp:cNvPr id="0" name=""/>
        <dsp:cNvSpPr/>
      </dsp:nvSpPr>
      <dsp:spPr>
        <a:xfrm>
          <a:off x="1696055" y="818082"/>
          <a:ext cx="1287489" cy="397225"/>
        </a:xfrm>
        <a:prstGeom prst="rect">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b="0" i="1" kern="1200" dirty="0">
              <a:solidFill>
                <a:sysClr val="windowText" lastClr="000000"/>
              </a:solidFill>
              <a:effectLst/>
              <a:latin typeface="Calibri"/>
              <a:ea typeface="Cambria"/>
              <a:cs typeface="Times New Roman"/>
            </a:rPr>
            <a:t>Preparation support to</a:t>
          </a:r>
          <a:endParaRPr lang="en-US" sz="1000" b="0" i="1" kern="1200" dirty="0">
            <a:solidFill>
              <a:sysClr val="windowText" lastClr="000000"/>
            </a:solidFill>
            <a:effectLst/>
            <a:latin typeface="Cambria"/>
            <a:ea typeface="Cambria"/>
            <a:cs typeface="Times New Roman"/>
          </a:endParaRPr>
        </a:p>
        <a:p>
          <a:pPr lvl="0" algn="ctr" defTabSz="444500" rtl="0">
            <a:lnSpc>
              <a:spcPct val="90000"/>
            </a:lnSpc>
            <a:spcBef>
              <a:spcPct val="0"/>
            </a:spcBef>
            <a:spcAft>
              <a:spcPct val="35000"/>
            </a:spcAft>
          </a:pPr>
          <a:r>
            <a:rPr lang="en-US" sz="1000" b="0" kern="1200" dirty="0">
              <a:solidFill>
                <a:sysClr val="windowText" lastClr="000000"/>
              </a:solidFill>
              <a:effectLst/>
              <a:latin typeface="Calibri"/>
              <a:ea typeface="Cambria"/>
              <a:cs typeface="Times New Roman"/>
            </a:rPr>
            <a:t>RE/EE </a:t>
          </a:r>
          <a:r>
            <a:rPr lang="en-US" sz="1000" b="0" kern="1200" dirty="0">
              <a:solidFill>
                <a:sysClr val="windowText" lastClr="000000"/>
              </a:solidFill>
              <a:effectLst/>
              <a:latin typeface="+mn-lt"/>
              <a:ea typeface="Cambria"/>
              <a:cs typeface="Times New Roman"/>
            </a:rPr>
            <a:t>Projects</a:t>
          </a:r>
          <a:endParaRPr lang="pt-PT" sz="1000" kern="1200" dirty="0">
            <a:solidFill>
              <a:sysClr val="windowText" lastClr="000000"/>
            </a:solidFill>
          </a:endParaRPr>
        </a:p>
      </dsp:txBody>
      <dsp:txXfrm>
        <a:off x="1696055" y="818082"/>
        <a:ext cx="1287489" cy="397225"/>
      </dsp:txXfrm>
    </dsp:sp>
    <dsp:sp modelId="{6EB8E042-3DAF-4B20-81D1-3EEE82F52592}">
      <dsp:nvSpPr>
        <dsp:cNvPr id="0" name=""/>
        <dsp:cNvSpPr/>
      </dsp:nvSpPr>
      <dsp:spPr>
        <a:xfrm>
          <a:off x="1696055" y="1276419"/>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effectLst/>
              <a:latin typeface="Calibri"/>
              <a:ea typeface="Cambria"/>
              <a:cs typeface="Times New Roman"/>
            </a:rPr>
            <a:t>Grants up to USD 1 million</a:t>
          </a:r>
          <a:r>
            <a:rPr lang="en-US" sz="1000" b="0" kern="1200" baseline="0" dirty="0">
              <a:solidFill>
                <a:sysClr val="windowText" lastClr="000000"/>
              </a:solidFill>
              <a:effectLst/>
              <a:latin typeface="Calibri"/>
              <a:ea typeface="Cambria"/>
              <a:cs typeface="Times New Roman"/>
            </a:rPr>
            <a:t> </a:t>
          </a:r>
          <a:r>
            <a:rPr lang="en-US" sz="1000" b="0" kern="1200" dirty="0">
              <a:solidFill>
                <a:sysClr val="windowText" lastClr="000000"/>
              </a:solidFill>
              <a:effectLst/>
              <a:latin typeface="Calibri"/>
              <a:ea typeface="Cambria"/>
              <a:cs typeface="Times New Roman"/>
            </a:rPr>
            <a:t>to project developers</a:t>
          </a:r>
          <a:endParaRPr lang="pt-PT" sz="1000" kern="1200" dirty="0">
            <a:solidFill>
              <a:sysClr val="windowText" lastClr="000000"/>
            </a:solidFill>
          </a:endParaRPr>
        </a:p>
      </dsp:txBody>
      <dsp:txXfrm>
        <a:off x="1707689" y="1288053"/>
        <a:ext cx="1264221" cy="373957"/>
      </dsp:txXfrm>
    </dsp:sp>
    <dsp:sp modelId="{B4B9DEB7-4D6F-4645-96ED-BF9E05BC5998}">
      <dsp:nvSpPr>
        <dsp:cNvPr id="0" name=""/>
        <dsp:cNvSpPr/>
      </dsp:nvSpPr>
      <dsp:spPr>
        <a:xfrm>
          <a:off x="1696055" y="1734755"/>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rtl="0">
            <a:lnSpc>
              <a:spcPct val="90000"/>
            </a:lnSpc>
            <a:spcBef>
              <a:spcPct val="0"/>
            </a:spcBef>
            <a:spcAft>
              <a:spcPct val="35000"/>
            </a:spcAft>
          </a:pPr>
          <a:r>
            <a:rPr lang="en-US" sz="1100" b="0" kern="1200" dirty="0">
              <a:solidFill>
                <a:schemeClr val="tx1"/>
              </a:solidFill>
              <a:effectLst/>
              <a:latin typeface="Calibri"/>
              <a:ea typeface="Cambria"/>
              <a:cs typeface="Times New Roman"/>
            </a:rPr>
            <a:t>SEFA</a:t>
          </a:r>
        </a:p>
      </dsp:txBody>
      <dsp:txXfrm>
        <a:off x="1707689" y="1746389"/>
        <a:ext cx="1264221" cy="373957"/>
      </dsp:txXfrm>
    </dsp:sp>
    <dsp:sp modelId="{A477EF64-DFE2-4DFE-A158-BC00ED973035}">
      <dsp:nvSpPr>
        <dsp:cNvPr id="0" name=""/>
        <dsp:cNvSpPr/>
      </dsp:nvSpPr>
      <dsp:spPr>
        <a:xfrm>
          <a:off x="1696055" y="2193092"/>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rtl="0">
            <a:lnSpc>
              <a:spcPct val="90000"/>
            </a:lnSpc>
            <a:spcBef>
              <a:spcPct val="0"/>
            </a:spcBef>
            <a:spcAft>
              <a:spcPct val="35000"/>
            </a:spcAft>
          </a:pPr>
          <a:r>
            <a:rPr lang="en-US" sz="1100" b="1" kern="1200" dirty="0">
              <a:solidFill>
                <a:schemeClr val="tx1"/>
              </a:solidFill>
              <a:effectLst/>
              <a:latin typeface="Calibri"/>
              <a:ea typeface="Cambria"/>
              <a:cs typeface="Times New Roman"/>
            </a:rPr>
            <a:t>USD 25.2 million</a:t>
          </a:r>
          <a:endParaRPr lang="pt-PT" sz="1100" b="1" kern="1200" dirty="0">
            <a:solidFill>
              <a:schemeClr val="tx1"/>
            </a:solidFill>
            <a:effectLst/>
            <a:latin typeface="Calibri"/>
            <a:ea typeface="Cambria"/>
            <a:cs typeface="Times New Roman"/>
          </a:endParaRPr>
        </a:p>
      </dsp:txBody>
      <dsp:txXfrm>
        <a:off x="1707689" y="2204726"/>
        <a:ext cx="1264221" cy="373957"/>
      </dsp:txXfrm>
    </dsp:sp>
    <dsp:sp modelId="{4778F0FD-8F7D-4C39-9982-E08CD439102B}">
      <dsp:nvSpPr>
        <dsp:cNvPr id="0" name=""/>
        <dsp:cNvSpPr/>
      </dsp:nvSpPr>
      <dsp:spPr>
        <a:xfrm>
          <a:off x="3265184" y="0"/>
          <a:ext cx="1609362" cy="2726720"/>
        </a:xfrm>
        <a:prstGeom prst="rect">
          <a:avLst/>
        </a:prstGeom>
        <a:solidFill>
          <a:srgbClr val="FFCE00"/>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latin typeface="Calibri"/>
              <a:ea typeface="Cambria"/>
              <a:cs typeface="Times New Roman"/>
            </a:rPr>
            <a:t>Component II – Equity Investments</a:t>
          </a:r>
          <a:endParaRPr lang="pt-PT" sz="1400" b="1" kern="1200" dirty="0">
            <a:effectLst/>
            <a:latin typeface="Calibri"/>
            <a:ea typeface="Cambria"/>
            <a:cs typeface="Times New Roman"/>
          </a:endParaRPr>
        </a:p>
      </dsp:txBody>
      <dsp:txXfrm>
        <a:off x="3265184" y="0"/>
        <a:ext cx="1609362" cy="818016"/>
      </dsp:txXfrm>
    </dsp:sp>
    <dsp:sp modelId="{0C3B9BA6-B6C5-422B-83B1-BE92477856F9}">
      <dsp:nvSpPr>
        <dsp:cNvPr id="0" name=""/>
        <dsp:cNvSpPr/>
      </dsp:nvSpPr>
      <dsp:spPr>
        <a:xfrm>
          <a:off x="3426120" y="818082"/>
          <a:ext cx="1287489" cy="397225"/>
        </a:xfrm>
        <a:prstGeom prst="rect">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a:solidFill>
                <a:sysClr val="windowText" lastClr="000000"/>
              </a:solidFill>
              <a:effectLst/>
              <a:latin typeface="Calibri"/>
              <a:ea typeface="Cambria"/>
              <a:cs typeface="Times New Roman"/>
            </a:rPr>
            <a:t>Seed/growth capital for RE Projects</a:t>
          </a:r>
          <a:endParaRPr lang="pt-PT" sz="1000" kern="1200">
            <a:solidFill>
              <a:sysClr val="windowText" lastClr="000000"/>
            </a:solidFill>
          </a:endParaRPr>
        </a:p>
      </dsp:txBody>
      <dsp:txXfrm>
        <a:off x="3426120" y="818082"/>
        <a:ext cx="1287489" cy="397225"/>
      </dsp:txXfrm>
    </dsp:sp>
    <dsp:sp modelId="{8A5FCD94-178F-4A90-9CD8-618591DBA3A9}">
      <dsp:nvSpPr>
        <dsp:cNvPr id="0" name=""/>
        <dsp:cNvSpPr/>
      </dsp:nvSpPr>
      <dsp:spPr>
        <a:xfrm>
          <a:off x="3426120" y="1276419"/>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solidFill>
                <a:sysClr val="windowText" lastClr="000000"/>
              </a:solidFill>
              <a:effectLst/>
              <a:latin typeface="Calibri"/>
              <a:ea typeface="Cambria"/>
              <a:cs typeface="Times New Roman"/>
            </a:rPr>
            <a:t>Equity and TA through a Private Equity Fund </a:t>
          </a:r>
        </a:p>
      </dsp:txBody>
      <dsp:txXfrm>
        <a:off x="3437754" y="1288053"/>
        <a:ext cx="1264221" cy="373957"/>
      </dsp:txXfrm>
    </dsp:sp>
    <dsp:sp modelId="{79D50AF1-4FB2-4EEC-AA6F-4ACD4E75A8A7}">
      <dsp:nvSpPr>
        <dsp:cNvPr id="0" name=""/>
        <dsp:cNvSpPr/>
      </dsp:nvSpPr>
      <dsp:spPr>
        <a:xfrm>
          <a:off x="3426120" y="1734755"/>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pt-PT" sz="1000" kern="1200" dirty="0">
              <a:solidFill>
                <a:schemeClr val="tx1"/>
              </a:solidFill>
            </a:rPr>
            <a:t>Africa </a:t>
          </a:r>
          <a:r>
            <a:rPr lang="pt-PT" sz="1000" kern="1200" dirty="0" err="1">
              <a:solidFill>
                <a:schemeClr val="tx1"/>
              </a:solidFill>
            </a:rPr>
            <a:t>Renewable</a:t>
          </a:r>
          <a:r>
            <a:rPr lang="pt-PT" sz="1000" kern="1200" dirty="0">
              <a:solidFill>
                <a:schemeClr val="tx1"/>
              </a:solidFill>
            </a:rPr>
            <a:t> </a:t>
          </a:r>
          <a:r>
            <a:rPr lang="pt-PT" sz="1000" kern="1200" dirty="0" err="1">
              <a:solidFill>
                <a:schemeClr val="tx1"/>
              </a:solidFill>
            </a:rPr>
            <a:t>Energy</a:t>
          </a:r>
          <a:r>
            <a:rPr lang="pt-PT" sz="1000" kern="1200" dirty="0">
              <a:solidFill>
                <a:schemeClr val="tx1"/>
              </a:solidFill>
            </a:rPr>
            <a:t> </a:t>
          </a:r>
          <a:r>
            <a:rPr lang="pt-PT" sz="1000" kern="1200" dirty="0" err="1">
              <a:solidFill>
                <a:schemeClr val="tx1"/>
              </a:solidFill>
            </a:rPr>
            <a:t>Fund</a:t>
          </a:r>
          <a:r>
            <a:rPr lang="pt-PT" sz="1000" kern="1200" dirty="0">
              <a:solidFill>
                <a:schemeClr val="tx1"/>
              </a:solidFill>
            </a:rPr>
            <a:t> (AREF)</a:t>
          </a:r>
        </a:p>
      </dsp:txBody>
      <dsp:txXfrm>
        <a:off x="3437754" y="1746389"/>
        <a:ext cx="1264221" cy="373957"/>
      </dsp:txXfrm>
    </dsp:sp>
    <dsp:sp modelId="{B2C29ABC-92B1-4134-9746-D425368E609F}">
      <dsp:nvSpPr>
        <dsp:cNvPr id="0" name=""/>
        <dsp:cNvSpPr/>
      </dsp:nvSpPr>
      <dsp:spPr>
        <a:xfrm>
          <a:off x="3426120" y="2193092"/>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rtl="0">
            <a:lnSpc>
              <a:spcPct val="90000"/>
            </a:lnSpc>
            <a:spcBef>
              <a:spcPct val="0"/>
            </a:spcBef>
            <a:spcAft>
              <a:spcPct val="35000"/>
            </a:spcAft>
          </a:pPr>
          <a:r>
            <a:rPr lang="en-US" sz="1100" b="1" kern="1200" dirty="0">
              <a:solidFill>
                <a:schemeClr val="tx1"/>
              </a:solidFill>
              <a:effectLst/>
              <a:latin typeface="Calibri"/>
              <a:ea typeface="Cambria"/>
              <a:cs typeface="Times New Roman"/>
            </a:rPr>
            <a:t>USD 35.5 million</a:t>
          </a:r>
          <a:endParaRPr lang="pt-PT" sz="1100" b="1" kern="1200" dirty="0">
            <a:solidFill>
              <a:schemeClr val="tx1"/>
            </a:solidFill>
          </a:endParaRPr>
        </a:p>
      </dsp:txBody>
      <dsp:txXfrm>
        <a:off x="3437754" y="2204726"/>
        <a:ext cx="1264221" cy="373957"/>
      </dsp:txXfrm>
    </dsp:sp>
    <dsp:sp modelId="{34E98BB0-2E38-4677-BCBE-9B2028CCC98E}">
      <dsp:nvSpPr>
        <dsp:cNvPr id="0" name=""/>
        <dsp:cNvSpPr/>
      </dsp:nvSpPr>
      <dsp:spPr>
        <a:xfrm>
          <a:off x="4995249" y="0"/>
          <a:ext cx="1609362" cy="2726720"/>
        </a:xfrm>
        <a:prstGeom prst="rect">
          <a:avLst/>
        </a:prstGeom>
        <a:solidFill>
          <a:srgbClr val="FFCE00"/>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PT" sz="1400" b="1" kern="1200" dirty="0">
              <a:effectLst/>
              <a:latin typeface="Calibri"/>
              <a:ea typeface="Cambria"/>
              <a:cs typeface="Times New Roman"/>
            </a:rPr>
            <a:t>Component III – Enabling Environment</a:t>
          </a:r>
        </a:p>
      </dsp:txBody>
      <dsp:txXfrm>
        <a:off x="4995249" y="0"/>
        <a:ext cx="1609362" cy="818016"/>
      </dsp:txXfrm>
    </dsp:sp>
    <dsp:sp modelId="{AB109E2B-119D-4C21-A696-9D13CDA458A9}">
      <dsp:nvSpPr>
        <dsp:cNvPr id="0" name=""/>
        <dsp:cNvSpPr/>
      </dsp:nvSpPr>
      <dsp:spPr>
        <a:xfrm>
          <a:off x="5156185" y="818082"/>
          <a:ext cx="1287489" cy="397225"/>
        </a:xfrm>
        <a:prstGeom prst="rect">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solidFill>
                <a:sysClr val="windowText" lastClr="000000"/>
              </a:solidFill>
              <a:effectLst/>
              <a:latin typeface="Calibri"/>
              <a:ea typeface="Cambria"/>
              <a:cs typeface="Times New Roman"/>
            </a:rPr>
            <a:t>Enabling environment for private investments</a:t>
          </a:r>
          <a:r>
            <a:rPr lang="en-US" sz="1000" kern="1200" baseline="0" dirty="0">
              <a:solidFill>
                <a:sysClr val="windowText" lastClr="000000"/>
              </a:solidFill>
              <a:effectLst/>
              <a:latin typeface="Calibri"/>
              <a:ea typeface="Cambria"/>
              <a:cs typeface="Times New Roman"/>
            </a:rPr>
            <a:t> in RE</a:t>
          </a:r>
          <a:endParaRPr lang="en-US" sz="1000" kern="1200" dirty="0">
            <a:solidFill>
              <a:sysClr val="windowText" lastClr="000000"/>
            </a:solidFill>
            <a:effectLst/>
            <a:latin typeface="Cambria"/>
            <a:ea typeface="Cambria"/>
            <a:cs typeface="Times New Roman"/>
          </a:endParaRPr>
        </a:p>
      </dsp:txBody>
      <dsp:txXfrm>
        <a:off x="5156185" y="818082"/>
        <a:ext cx="1287489" cy="397225"/>
      </dsp:txXfrm>
    </dsp:sp>
    <dsp:sp modelId="{F617F14F-4AED-4634-82F3-AFF376C33B57}">
      <dsp:nvSpPr>
        <dsp:cNvPr id="0" name=""/>
        <dsp:cNvSpPr/>
      </dsp:nvSpPr>
      <dsp:spPr>
        <a:xfrm>
          <a:off x="5156185" y="1276419"/>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a:solidFill>
                <a:sysClr val="windowText" lastClr="000000"/>
              </a:solidFill>
              <a:effectLst/>
              <a:latin typeface="Calibri"/>
              <a:ea typeface="Cambria"/>
              <a:cs typeface="Times New Roman"/>
            </a:rPr>
            <a:t>Grants for TA and capacity building of public actors</a:t>
          </a:r>
          <a:endParaRPr lang="en-US" sz="1000" kern="1200" dirty="0">
            <a:solidFill>
              <a:sysClr val="windowText" lastClr="000000"/>
            </a:solidFill>
            <a:effectLst/>
            <a:latin typeface="Cambria"/>
            <a:ea typeface="Cambria"/>
            <a:cs typeface="Times New Roman"/>
          </a:endParaRPr>
        </a:p>
      </dsp:txBody>
      <dsp:txXfrm>
        <a:off x="5167819" y="1288053"/>
        <a:ext cx="1264221" cy="373957"/>
      </dsp:txXfrm>
    </dsp:sp>
    <dsp:sp modelId="{409B6375-4BA3-4118-B899-AE3F27FBD038}">
      <dsp:nvSpPr>
        <dsp:cNvPr id="0" name=""/>
        <dsp:cNvSpPr/>
      </dsp:nvSpPr>
      <dsp:spPr>
        <a:xfrm>
          <a:off x="5156185" y="1734755"/>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effectLst/>
              <a:latin typeface="+mn-lt"/>
              <a:ea typeface="Cambria"/>
              <a:cs typeface="Times New Roman"/>
            </a:rPr>
            <a:t>SEFA &amp; Sustainable Energy for All</a:t>
          </a:r>
        </a:p>
      </dsp:txBody>
      <dsp:txXfrm>
        <a:off x="5167819" y="1746389"/>
        <a:ext cx="1264221" cy="373957"/>
      </dsp:txXfrm>
    </dsp:sp>
    <dsp:sp modelId="{6456F055-4A09-404B-987B-01E621BC2F9F}">
      <dsp:nvSpPr>
        <dsp:cNvPr id="0" name=""/>
        <dsp:cNvSpPr/>
      </dsp:nvSpPr>
      <dsp:spPr>
        <a:xfrm>
          <a:off x="5156185" y="2193092"/>
          <a:ext cx="1287489" cy="397225"/>
        </a:xfrm>
        <a:prstGeom prst="roundRect">
          <a:avLst>
            <a:gd name="adj" fmla="val 10000"/>
          </a:avLst>
        </a:prstGeom>
        <a:no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rtl="0">
            <a:lnSpc>
              <a:spcPct val="90000"/>
            </a:lnSpc>
            <a:spcBef>
              <a:spcPct val="0"/>
            </a:spcBef>
            <a:spcAft>
              <a:spcPct val="35000"/>
            </a:spcAft>
          </a:pPr>
          <a:r>
            <a:rPr lang="en-US" sz="1100" b="1" kern="1200" dirty="0">
              <a:solidFill>
                <a:schemeClr val="tx1"/>
              </a:solidFill>
              <a:effectLst/>
              <a:latin typeface="Calibri"/>
              <a:ea typeface="Cambria"/>
              <a:cs typeface="Times New Roman"/>
            </a:rPr>
            <a:t>USD 34.7 million</a:t>
          </a:r>
        </a:p>
      </dsp:txBody>
      <dsp:txXfrm>
        <a:off x="5167819" y="2204726"/>
        <a:ext cx="1264221" cy="37395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0862162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7946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56577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6795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2554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8667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34226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008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508005" y="5159107"/>
            <a:ext cx="6306088" cy="3939540"/>
          </a:xfrm>
        </p:spPr>
        <p:txBody>
          <a:bodyPr/>
          <a:lstStyle/>
          <a:p>
            <a:endParaRPr lang="en-US" dirty="0"/>
          </a:p>
        </p:txBody>
      </p:sp>
      <p:sp>
        <p:nvSpPr>
          <p:cNvPr id="4" name="Slide Number Placeholder 3"/>
          <p:cNvSpPr>
            <a:spLocks noGrp="1"/>
          </p:cNvSpPr>
          <p:nvPr>
            <p:ph type="sldNum" sz="quarter" idx="10"/>
          </p:nvPr>
        </p:nvSpPr>
        <p:spPr>
          <a:xfrm>
            <a:off x="6644172" y="9227280"/>
            <a:ext cx="169918" cy="184666"/>
          </a:xfrm>
          <a:prstGeom prst="rect">
            <a:avLst/>
          </a:prstGeom>
        </p:spPr>
        <p:txBody>
          <a:bodyPr/>
          <a:lstStyle/>
          <a:p>
            <a:pPr>
              <a:defRPr/>
            </a:pPr>
            <a:fld id="{3C3A632B-FBDE-46D4-BF6F-6D14421E6342}" type="slidenum">
              <a:rPr lang="en-US" smtClean="0"/>
              <a:pPr>
                <a:defRPr/>
              </a:pPr>
              <a:t>10</a:t>
            </a:fld>
            <a:endParaRPr lang="en-US" dirty="0"/>
          </a:p>
        </p:txBody>
      </p:sp>
    </p:spTree>
    <p:extLst>
      <p:ext uri="{BB962C8B-B14F-4D97-AF65-F5344CB8AC3E}">
        <p14:creationId xmlns:p14="http://schemas.microsoft.com/office/powerpoint/2010/main" val="264448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1477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05614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lstStyle>
            <a:lvl1pPr lvl="0">
              <a:spcBef>
                <a:spcPts val="0"/>
              </a:spcBef>
              <a:spcAft>
                <a:spcPts val="0"/>
              </a:spcAft>
              <a:buSzPts val="3600"/>
              <a:buNone/>
              <a:defRPr sz="3600">
                <a:latin typeface="+mj-lt"/>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r>
              <a:rPr lang="en-US"/>
              <a:t>Click to edit Master title style</a:t>
            </a:r>
            <a:endParaRPr dirty="0"/>
          </a:p>
        </p:txBody>
      </p:sp>
      <p:cxnSp>
        <p:nvCxnSpPr>
          <p:cNvPr id="10" name="Shape 10"/>
          <p:cNvCxnSpPr/>
          <p:nvPr/>
        </p:nvCxnSpPr>
        <p:spPr>
          <a:xfrm>
            <a:off x="-6025" y="3676512"/>
            <a:ext cx="9162000" cy="0"/>
          </a:xfrm>
          <a:prstGeom prst="straightConnector1">
            <a:avLst/>
          </a:prstGeom>
          <a:noFill/>
          <a:ln w="9525" cap="flat" cmpd="sng">
            <a:solidFill>
              <a:srgbClr val="000000"/>
            </a:solidFill>
            <a:prstDash val="solid"/>
            <a:round/>
            <a:headEnd type="none" w="lg" len="lg"/>
            <a:tailEnd type="none" w="lg" len="lg"/>
          </a:ln>
        </p:spPr>
      </p:cxnSp>
      <p:sp>
        <p:nvSpPr>
          <p:cNvPr id="11" name="Shape 11"/>
          <p:cNvSpPr/>
          <p:nvPr/>
        </p:nvSpPr>
        <p:spPr>
          <a:xfrm>
            <a:off x="1117950" y="339300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610506" y="3307692"/>
            <a:ext cx="2932176" cy="737616"/>
          </a:xfrm>
          <a:prstGeom prst="rect">
            <a:avLst/>
          </a:prstGeom>
          <a:ln w="79375">
            <a:solidFill>
              <a:schemeClr val="bg1"/>
            </a:solid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cxnSp>
        <p:nvCxnSpPr>
          <p:cNvPr id="24" name="Shape 24"/>
          <p:cNvCxnSpPr/>
          <p:nvPr/>
        </p:nvCxnSpPr>
        <p:spPr>
          <a:xfrm>
            <a:off x="0" y="1131725"/>
            <a:ext cx="1375800" cy="0"/>
          </a:xfrm>
          <a:prstGeom prst="straightConnector1">
            <a:avLst/>
          </a:prstGeom>
          <a:noFill/>
          <a:ln w="9525" cap="flat" cmpd="sng">
            <a:solidFill>
              <a:srgbClr val="CCCCCC"/>
            </a:solidFill>
            <a:prstDash val="solid"/>
            <a:round/>
            <a:headEnd type="none" w="lg" len="lg"/>
            <a:tailEnd type="none" w="lg" len="lg"/>
          </a:ln>
        </p:spPr>
      </p:cxnSp>
      <p:sp>
        <p:nvSpPr>
          <p:cNvPr id="25" name="Shape 25"/>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6" name="Shape 26"/>
          <p:cNvSpPr txBox="1">
            <a:spLocks noGrp="1"/>
          </p:cNvSpPr>
          <p:nvPr>
            <p:ph type="title"/>
          </p:nvPr>
        </p:nvSpPr>
        <p:spPr>
          <a:xfrm>
            <a:off x="1381250" y="922668"/>
            <a:ext cx="6809700" cy="435600"/>
          </a:xfrm>
          <a:prstGeom prst="rect">
            <a:avLst/>
          </a:prstGeom>
          <a:solidFill>
            <a:schemeClr val="bg1"/>
          </a:solidFill>
        </p:spPr>
        <p:txBody>
          <a:bodyPr spcFirstLastPara="1" wrap="square" lIns="91425" tIns="91425" rIns="91425" bIns="91425" anchor="ctr" anchorCtr="0"/>
          <a:lstStyle>
            <a:lvl1pPr lvl="0" rtl="0">
              <a:spcBef>
                <a:spcPts val="0"/>
              </a:spcBef>
              <a:spcAft>
                <a:spcPts val="0"/>
              </a:spcAft>
              <a:buSzPts val="2000"/>
              <a:buFont typeface="Lora"/>
              <a:buNone/>
              <a:defRPr sz="2800" b="1">
                <a:latin typeface="+mj-lt"/>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r>
              <a:rPr lang="en-US" dirty="0"/>
              <a:t>Click to edit Master title style</a:t>
            </a:r>
            <a:endParaRPr dirty="0"/>
          </a:p>
        </p:txBody>
      </p:sp>
      <p:sp>
        <p:nvSpPr>
          <p:cNvPr id="27" name="Shape 27"/>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lstStyle>
            <a:lvl1pPr marL="457200" lvl="0" indent="-381000" rtl="0">
              <a:spcBef>
                <a:spcPts val="600"/>
              </a:spcBef>
              <a:spcAft>
                <a:spcPts val="0"/>
              </a:spcAft>
              <a:buClr>
                <a:srgbClr val="FFCD00"/>
              </a:buClr>
              <a:buSzPts val="2400"/>
              <a:buFont typeface="Quattrocento Sans"/>
              <a:buChar char="◉"/>
              <a:defRPr sz="2400">
                <a:latin typeface="+mn-lt"/>
                <a:ea typeface="Quattrocento Sans"/>
                <a:cs typeface="Quattrocento Sans"/>
                <a:sym typeface="Quattrocento Sans"/>
              </a:defRPr>
            </a:lvl1pPr>
            <a:lvl2pPr marL="914400" lvl="1"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pPr lvl="0"/>
            <a:r>
              <a:rPr lang="en-US"/>
              <a:t>Edit Master text styles</a:t>
            </a:r>
          </a:p>
        </p:txBody>
      </p:sp>
      <p:cxnSp>
        <p:nvCxnSpPr>
          <p:cNvPr id="28" name="Shape 28"/>
          <p:cNvCxnSpPr/>
          <p:nvPr/>
        </p:nvCxnSpPr>
        <p:spPr>
          <a:xfrm>
            <a:off x="5265650" y="1131725"/>
            <a:ext cx="3878400" cy="0"/>
          </a:xfrm>
          <a:prstGeom prst="straightConnector1">
            <a:avLst/>
          </a:prstGeom>
          <a:noFill/>
          <a:ln w="9525" cap="flat" cmpd="sng">
            <a:solidFill>
              <a:srgbClr val="CCCCCC"/>
            </a:solidFill>
            <a:prstDash val="solid"/>
            <a:round/>
            <a:headEnd type="none" w="lg" len="lg"/>
            <a:tailEnd type="none" w="lg" len="lg"/>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cxnSp>
        <p:nvCxnSpPr>
          <p:cNvPr id="54" name="Shape 54"/>
          <p:cNvCxnSpPr/>
          <p:nvPr/>
        </p:nvCxnSpPr>
        <p:spPr>
          <a:xfrm>
            <a:off x="0" y="3101489"/>
            <a:ext cx="9162000" cy="0"/>
          </a:xfrm>
          <a:prstGeom prst="straightConnector1">
            <a:avLst/>
          </a:prstGeom>
          <a:noFill/>
          <a:ln w="9525" cap="flat" cmpd="sng">
            <a:solidFill>
              <a:srgbClr val="CCCCCC"/>
            </a:solidFill>
            <a:prstDash val="solid"/>
            <a:round/>
            <a:headEnd type="none" w="lg" len="lg"/>
            <a:tailEnd type="none" w="lg" len="lg"/>
          </a:ln>
        </p:spPr>
      </p:cxnSp>
      <p:sp>
        <p:nvSpPr>
          <p:cNvPr id="55" name="Shape 55"/>
          <p:cNvSpPr/>
          <p:nvPr/>
        </p:nvSpPr>
        <p:spPr>
          <a:xfrm>
            <a:off x="4120865" y="2644165"/>
            <a:ext cx="908220" cy="90822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381250" y="937125"/>
            <a:ext cx="3878400" cy="435600"/>
          </a:xfrm>
          <a:prstGeom prst="rect">
            <a:avLst/>
          </a:prstGeom>
          <a:solidFill>
            <a:schemeClr val="bg1"/>
          </a:solidFill>
        </p:spPr>
        <p:txBody>
          <a:bodyPr spcFirstLastPara="1" wrap="square" lIns="91425" tIns="91425" rIns="91425" bIns="91425" anchor="ctr" anchorCtr="0"/>
          <a:lstStyle>
            <a:lvl1pPr lvl="0">
              <a:spcBef>
                <a:spcPts val="0"/>
              </a:spcBef>
              <a:spcAft>
                <a:spcPts val="0"/>
              </a:spcAft>
              <a:buSzPts val="2000"/>
              <a:buNone/>
              <a:defRPr>
                <a:latin typeface="+mj-lt"/>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dirty="0"/>
              <a:t>Click to edit Master title style</a:t>
            </a:r>
            <a:endParaRPr dirty="0"/>
          </a:p>
        </p:txBody>
      </p:sp>
      <p:cxnSp>
        <p:nvCxnSpPr>
          <p:cNvPr id="46" name="Shape 46"/>
          <p:cNvCxnSpPr/>
          <p:nvPr/>
        </p:nvCxnSpPr>
        <p:spPr>
          <a:xfrm>
            <a:off x="0" y="1131725"/>
            <a:ext cx="1375800" cy="0"/>
          </a:xfrm>
          <a:prstGeom prst="straightConnector1">
            <a:avLst/>
          </a:prstGeom>
          <a:noFill/>
          <a:ln w="9525" cap="flat" cmpd="sng">
            <a:solidFill>
              <a:srgbClr val="CCCCCC"/>
            </a:solidFill>
            <a:prstDash val="solid"/>
            <a:round/>
            <a:headEnd type="none" w="lg" len="lg"/>
            <a:tailEnd type="none" w="lg" len="lg"/>
          </a:ln>
        </p:spPr>
      </p:cxnSp>
      <p:sp>
        <p:nvSpPr>
          <p:cNvPr id="47" name="Shape 47"/>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cxnSp>
        <p:nvCxnSpPr>
          <p:cNvPr id="48" name="Shape 48"/>
          <p:cNvCxnSpPr/>
          <p:nvPr/>
        </p:nvCxnSpPr>
        <p:spPr>
          <a:xfrm>
            <a:off x="5265650" y="1131725"/>
            <a:ext cx="3878400" cy="0"/>
          </a:xfrm>
          <a:prstGeom prst="straightConnector1">
            <a:avLst/>
          </a:prstGeom>
          <a:noFill/>
          <a:ln w="9525" cap="flat" cmpd="sng">
            <a:solidFill>
              <a:srgbClr val="CCCCCC"/>
            </a:solidFill>
            <a:prstDash val="solid"/>
            <a:round/>
            <a:headEnd type="none" w="lg" len="lg"/>
            <a:tailEnd type="none" w="lg" len="lg"/>
          </a:ln>
        </p:spPr>
      </p:cxnSp>
    </p:spTree>
    <p:extLst>
      <p:ext uri="{BB962C8B-B14F-4D97-AF65-F5344CB8AC3E}">
        <p14:creationId xmlns:p14="http://schemas.microsoft.com/office/powerpoint/2010/main" val="2323137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81250" y="1616470"/>
            <a:ext cx="6809700" cy="31122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dirty="0"/>
          </a:p>
        </p:txBody>
      </p:sp>
      <p:sp>
        <p:nvSpPr>
          <p:cNvPr id="7" name="Shape 7"/>
          <p:cNvSpPr txBox="1">
            <a:spLocks noGrp="1"/>
          </p:cNvSpPr>
          <p:nvPr>
            <p:ph type="title"/>
          </p:nvPr>
        </p:nvSpPr>
        <p:spPr>
          <a:xfrm>
            <a:off x="1381250" y="937117"/>
            <a:ext cx="6809700" cy="435600"/>
          </a:xfrm>
          <a:prstGeom prst="rect">
            <a:avLst/>
          </a:prstGeom>
          <a:noFill/>
          <a:ln>
            <a:noFill/>
          </a:ln>
        </p:spPr>
        <p:txBody>
          <a:bodyPr spcFirstLastPara="1" wrap="square" lIns="91425" tIns="91425" rIns="91425" bIns="91425" anchor="ctr" anchorCtr="0"/>
          <a:lstStyle>
            <a:lvl1pPr lvl="0">
              <a:spcBef>
                <a:spcPts val="0"/>
              </a:spcBef>
              <a:spcAft>
                <a:spcPts val="0"/>
              </a:spcAft>
              <a:buSzPts val="2000"/>
              <a:buFont typeface="Lora"/>
              <a:buNone/>
              <a:defRPr sz="2000" b="1">
                <a:latin typeface="Lora"/>
                <a:ea typeface="Lora"/>
                <a:cs typeface="Lora"/>
                <a:sym typeface="Lora"/>
              </a:defRPr>
            </a:lvl1pPr>
            <a:lvl2pPr lvl="1">
              <a:spcBef>
                <a:spcPts val="0"/>
              </a:spcBef>
              <a:spcAft>
                <a:spcPts val="0"/>
              </a:spcAft>
              <a:buSzPts val="2000"/>
              <a:buFont typeface="Lora"/>
              <a:buNone/>
              <a:defRPr sz="2000" b="1">
                <a:latin typeface="Lora"/>
                <a:ea typeface="Lora"/>
                <a:cs typeface="Lora"/>
                <a:sym typeface="Lora"/>
              </a:defRPr>
            </a:lvl2pPr>
            <a:lvl3pPr lvl="2">
              <a:spcBef>
                <a:spcPts val="0"/>
              </a:spcBef>
              <a:spcAft>
                <a:spcPts val="0"/>
              </a:spcAft>
              <a:buSzPts val="2000"/>
              <a:buFont typeface="Lora"/>
              <a:buNone/>
              <a:defRPr sz="2000" b="1">
                <a:latin typeface="Lora"/>
                <a:ea typeface="Lora"/>
                <a:cs typeface="Lora"/>
                <a:sym typeface="Lora"/>
              </a:defRPr>
            </a:lvl3pPr>
            <a:lvl4pPr lvl="3">
              <a:spcBef>
                <a:spcPts val="0"/>
              </a:spcBef>
              <a:spcAft>
                <a:spcPts val="0"/>
              </a:spcAft>
              <a:buSzPts val="2000"/>
              <a:buFont typeface="Lora"/>
              <a:buNone/>
              <a:defRPr sz="2000" b="1">
                <a:latin typeface="Lora"/>
                <a:ea typeface="Lora"/>
                <a:cs typeface="Lora"/>
                <a:sym typeface="Lora"/>
              </a:defRPr>
            </a:lvl4pPr>
            <a:lvl5pPr lvl="4">
              <a:spcBef>
                <a:spcPts val="0"/>
              </a:spcBef>
              <a:spcAft>
                <a:spcPts val="0"/>
              </a:spcAft>
              <a:buSzPts val="2000"/>
              <a:buFont typeface="Lora"/>
              <a:buNone/>
              <a:defRPr sz="2000" b="1">
                <a:latin typeface="Lora"/>
                <a:ea typeface="Lora"/>
                <a:cs typeface="Lora"/>
                <a:sym typeface="Lora"/>
              </a:defRPr>
            </a:lvl5pPr>
            <a:lvl6pPr lvl="5">
              <a:spcBef>
                <a:spcPts val="0"/>
              </a:spcBef>
              <a:spcAft>
                <a:spcPts val="0"/>
              </a:spcAft>
              <a:buSzPts val="2000"/>
              <a:buFont typeface="Lora"/>
              <a:buNone/>
              <a:defRPr sz="2000" b="1">
                <a:latin typeface="Lora"/>
                <a:ea typeface="Lora"/>
                <a:cs typeface="Lora"/>
                <a:sym typeface="Lora"/>
              </a:defRPr>
            </a:lvl6pPr>
            <a:lvl7pPr lvl="6">
              <a:spcBef>
                <a:spcPts val="0"/>
              </a:spcBef>
              <a:spcAft>
                <a:spcPts val="0"/>
              </a:spcAft>
              <a:buSzPts val="2000"/>
              <a:buFont typeface="Lora"/>
              <a:buNone/>
              <a:defRPr sz="2000" b="1">
                <a:latin typeface="Lora"/>
                <a:ea typeface="Lora"/>
                <a:cs typeface="Lora"/>
                <a:sym typeface="Lora"/>
              </a:defRPr>
            </a:lvl7pPr>
            <a:lvl8pPr lvl="7">
              <a:spcBef>
                <a:spcPts val="0"/>
              </a:spcBef>
              <a:spcAft>
                <a:spcPts val="0"/>
              </a:spcAft>
              <a:buSzPts val="2000"/>
              <a:buFont typeface="Lora"/>
              <a:buNone/>
              <a:defRPr sz="2000" b="1">
                <a:latin typeface="Lora"/>
                <a:ea typeface="Lora"/>
                <a:cs typeface="Lora"/>
                <a:sym typeface="Lora"/>
              </a:defRPr>
            </a:lvl8pPr>
            <a:lvl9pPr lvl="8">
              <a:spcBef>
                <a:spcPts val="0"/>
              </a:spcBef>
              <a:spcAft>
                <a:spcPts val="0"/>
              </a:spcAft>
              <a:buSzPts val="2000"/>
              <a:buFont typeface="Lora"/>
              <a:buNone/>
              <a:defRPr sz="2000" b="1">
                <a:latin typeface="Lora"/>
                <a:ea typeface="Lora"/>
                <a:cs typeface="Lora"/>
                <a:sym typeface="Lora"/>
              </a:defRPr>
            </a:lvl9pPr>
          </a:lstStyle>
          <a:p>
            <a:r>
              <a:rPr lang="en-US" dirty="0"/>
              <a:t>Click to add text</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6" r:id="rId3"/>
    <p:sldLayoutId id="2147483657" r:id="rId4"/>
    <p:sldLayoutId id="2147483660" r:id="rId5"/>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1" i="0" u="none" strike="noStrike" cap="none" baseline="0">
          <a:solidFill>
            <a:srgbClr val="000000"/>
          </a:solidFill>
          <a:latin typeface="+mj-lt"/>
          <a:ea typeface="Avenir Black" charset="0"/>
          <a:cs typeface="Avenir Black" charset="0"/>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xml"/><Relationship Id="rId7" Type="http://schemas.openxmlformats.org/officeDocument/2006/relationships/image" Target="../media/image5.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996629" y="2003888"/>
            <a:ext cx="6240193" cy="1159800"/>
          </a:xfrm>
          <a:prstGeom prst="rect">
            <a:avLst/>
          </a:prstGeom>
        </p:spPr>
        <p:txBody>
          <a:bodyPr spcFirstLastPara="1" wrap="square" lIns="91425" tIns="91425" rIns="91425" bIns="91425" anchor="b" anchorCtr="0">
            <a:noAutofit/>
          </a:bodyPr>
          <a:lstStyle/>
          <a:p>
            <a:pPr lvl="0"/>
            <a:r>
              <a:rPr lang="en-US" dirty="0"/>
              <a:t>Lighting up and </a:t>
            </a:r>
            <a:r>
              <a:rPr lang="en-US" dirty="0">
                <a:highlight>
                  <a:srgbClr val="FFCD00"/>
                </a:highlight>
                <a:sym typeface="Quattrocento Sans"/>
              </a:rPr>
              <a:t>powering</a:t>
            </a:r>
            <a:r>
              <a:rPr lang="en-US" dirty="0"/>
              <a:t> Africa with the African Development Bank</a:t>
            </a:r>
            <a:endParaRPr dirty="0">
              <a:highlight>
                <a:srgbClr val="FFCD00"/>
              </a:highlight>
              <a:sym typeface="Quattrocento Sans"/>
            </a:endParaRPr>
          </a:p>
        </p:txBody>
      </p:sp>
      <p:grpSp>
        <p:nvGrpSpPr>
          <p:cNvPr id="62" name="Shape 62"/>
          <p:cNvGrpSpPr/>
          <p:nvPr/>
        </p:nvGrpSpPr>
        <p:grpSpPr>
          <a:xfrm>
            <a:off x="1299165" y="3511424"/>
            <a:ext cx="215966" cy="342399"/>
            <a:chOff x="6718575" y="2318625"/>
            <a:chExt cx="256950" cy="407375"/>
          </a:xfrm>
        </p:grpSpPr>
        <p:sp>
          <p:nvSpPr>
            <p:cNvPr id="63" name="Shape 63"/>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6795900" y="2628550"/>
              <a:ext cx="102300" cy="25"/>
            </a:xfrm>
            <a:custGeom>
              <a:avLst/>
              <a:gdLst/>
              <a:ahLst/>
              <a:cxnLst/>
              <a:rect l="0" t="0" r="0" b="0"/>
              <a:pathLst>
                <a:path w="4092" h="1" fill="none" extrusionOk="0">
                  <a:moveTo>
                    <a:pt x="0" y="1"/>
                  </a:moveTo>
                  <a:lnTo>
                    <a:pt x="409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 name="TextBox 1"/>
          <p:cNvSpPr txBox="1"/>
          <p:nvPr/>
        </p:nvSpPr>
        <p:spPr>
          <a:xfrm>
            <a:off x="1201271" y="4141694"/>
            <a:ext cx="3756211" cy="307777"/>
          </a:xfrm>
          <a:prstGeom prst="rect">
            <a:avLst/>
          </a:prstGeom>
          <a:noFill/>
        </p:spPr>
        <p:txBody>
          <a:bodyPr wrap="square" rtlCol="0">
            <a:spAutoFit/>
          </a:bodyPr>
          <a:lstStyle/>
          <a:p>
            <a:r>
              <a:rPr lang="en-US" dirty="0"/>
              <a:t>A quick overview</a:t>
            </a:r>
          </a:p>
        </p:txBody>
      </p:sp>
      <p:sp>
        <p:nvSpPr>
          <p:cNvPr id="14" name="Shape 11"/>
          <p:cNvSpPr/>
          <p:nvPr/>
        </p:nvSpPr>
        <p:spPr>
          <a:xfrm>
            <a:off x="1822488" y="3388797"/>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1"/>
          <p:cNvSpPr/>
          <p:nvPr/>
        </p:nvSpPr>
        <p:spPr>
          <a:xfrm>
            <a:off x="2543832" y="3392583"/>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6" name="Shape 629"/>
          <p:cNvGrpSpPr/>
          <p:nvPr/>
        </p:nvGrpSpPr>
        <p:grpSpPr>
          <a:xfrm>
            <a:off x="1909458" y="3476648"/>
            <a:ext cx="393060" cy="393060"/>
            <a:chOff x="5941025" y="3634400"/>
            <a:chExt cx="467650" cy="467650"/>
          </a:xfrm>
        </p:grpSpPr>
        <p:sp>
          <p:nvSpPr>
            <p:cNvPr id="17" name="Shape 630"/>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631"/>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632"/>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633"/>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634"/>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635"/>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 name="Shape 805"/>
          <p:cNvGrpSpPr/>
          <p:nvPr/>
        </p:nvGrpSpPr>
        <p:grpSpPr>
          <a:xfrm>
            <a:off x="2672512" y="3476648"/>
            <a:ext cx="309640" cy="392030"/>
            <a:chOff x="2635450" y="4321225"/>
            <a:chExt cx="368400" cy="466425"/>
          </a:xfrm>
        </p:grpSpPr>
        <p:sp>
          <p:nvSpPr>
            <p:cNvPr id="24" name="Shape 806"/>
            <p:cNvSpPr/>
            <p:nvPr/>
          </p:nvSpPr>
          <p:spPr>
            <a:xfrm>
              <a:off x="2635450" y="4653050"/>
              <a:ext cx="368400" cy="134600"/>
            </a:xfrm>
            <a:custGeom>
              <a:avLst/>
              <a:gdLst/>
              <a:ahLst/>
              <a:cxnLst/>
              <a:rect l="0" t="0" r="0" b="0"/>
              <a:pathLst>
                <a:path w="14736" h="5384" fill="none" extrusionOk="0">
                  <a:moveTo>
                    <a:pt x="6723" y="1"/>
                  </a:moveTo>
                  <a:lnTo>
                    <a:pt x="6723" y="1"/>
                  </a:lnTo>
                  <a:lnTo>
                    <a:pt x="6187" y="49"/>
                  </a:lnTo>
                  <a:lnTo>
                    <a:pt x="5651" y="147"/>
                  </a:lnTo>
                  <a:lnTo>
                    <a:pt x="5140" y="269"/>
                  </a:lnTo>
                  <a:lnTo>
                    <a:pt x="4628" y="415"/>
                  </a:lnTo>
                  <a:lnTo>
                    <a:pt x="4141" y="610"/>
                  </a:lnTo>
                  <a:lnTo>
                    <a:pt x="3678" y="829"/>
                  </a:lnTo>
                  <a:lnTo>
                    <a:pt x="3216" y="1072"/>
                  </a:lnTo>
                  <a:lnTo>
                    <a:pt x="2777" y="1340"/>
                  </a:lnTo>
                  <a:lnTo>
                    <a:pt x="2363" y="1633"/>
                  </a:lnTo>
                  <a:lnTo>
                    <a:pt x="1949" y="1949"/>
                  </a:lnTo>
                  <a:lnTo>
                    <a:pt x="1584" y="2290"/>
                  </a:lnTo>
                  <a:lnTo>
                    <a:pt x="1219" y="2655"/>
                  </a:lnTo>
                  <a:lnTo>
                    <a:pt x="878" y="3045"/>
                  </a:lnTo>
                  <a:lnTo>
                    <a:pt x="561" y="3459"/>
                  </a:lnTo>
                  <a:lnTo>
                    <a:pt x="269" y="3873"/>
                  </a:lnTo>
                  <a:lnTo>
                    <a:pt x="1" y="4312"/>
                  </a:lnTo>
                  <a:lnTo>
                    <a:pt x="1" y="4312"/>
                  </a:lnTo>
                  <a:lnTo>
                    <a:pt x="293" y="4433"/>
                  </a:lnTo>
                  <a:lnTo>
                    <a:pt x="610" y="4555"/>
                  </a:lnTo>
                  <a:lnTo>
                    <a:pt x="1316" y="4750"/>
                  </a:lnTo>
                  <a:lnTo>
                    <a:pt x="2120" y="4945"/>
                  </a:lnTo>
                  <a:lnTo>
                    <a:pt x="3045" y="5091"/>
                  </a:lnTo>
                  <a:lnTo>
                    <a:pt x="4019" y="5213"/>
                  </a:lnTo>
                  <a:lnTo>
                    <a:pt x="5091" y="5310"/>
                  </a:lnTo>
                  <a:lnTo>
                    <a:pt x="6211" y="5359"/>
                  </a:lnTo>
                  <a:lnTo>
                    <a:pt x="7356" y="5383"/>
                  </a:lnTo>
                  <a:lnTo>
                    <a:pt x="7356" y="5383"/>
                  </a:lnTo>
                  <a:lnTo>
                    <a:pt x="8525" y="5359"/>
                  </a:lnTo>
                  <a:lnTo>
                    <a:pt x="9645" y="5310"/>
                  </a:lnTo>
                  <a:lnTo>
                    <a:pt x="10717" y="5213"/>
                  </a:lnTo>
                  <a:lnTo>
                    <a:pt x="11691" y="5091"/>
                  </a:lnTo>
                  <a:lnTo>
                    <a:pt x="12617" y="4945"/>
                  </a:lnTo>
                  <a:lnTo>
                    <a:pt x="13420" y="4750"/>
                  </a:lnTo>
                  <a:lnTo>
                    <a:pt x="14127" y="4555"/>
                  </a:lnTo>
                  <a:lnTo>
                    <a:pt x="14443" y="4433"/>
                  </a:lnTo>
                  <a:lnTo>
                    <a:pt x="14736" y="4312"/>
                  </a:lnTo>
                  <a:lnTo>
                    <a:pt x="14736" y="4312"/>
                  </a:lnTo>
                  <a:lnTo>
                    <a:pt x="14468" y="3873"/>
                  </a:lnTo>
                  <a:lnTo>
                    <a:pt x="14175" y="3459"/>
                  </a:lnTo>
                  <a:lnTo>
                    <a:pt x="13859" y="3045"/>
                  </a:lnTo>
                  <a:lnTo>
                    <a:pt x="13518" y="2655"/>
                  </a:lnTo>
                  <a:lnTo>
                    <a:pt x="13153" y="2290"/>
                  </a:lnTo>
                  <a:lnTo>
                    <a:pt x="12787" y="1949"/>
                  </a:lnTo>
                  <a:lnTo>
                    <a:pt x="12373" y="1633"/>
                  </a:lnTo>
                  <a:lnTo>
                    <a:pt x="11959" y="1340"/>
                  </a:lnTo>
                  <a:lnTo>
                    <a:pt x="11521" y="1072"/>
                  </a:lnTo>
                  <a:lnTo>
                    <a:pt x="11058" y="829"/>
                  </a:lnTo>
                  <a:lnTo>
                    <a:pt x="10595" y="610"/>
                  </a:lnTo>
                  <a:lnTo>
                    <a:pt x="10108" y="415"/>
                  </a:lnTo>
                  <a:lnTo>
                    <a:pt x="9597" y="269"/>
                  </a:lnTo>
                  <a:lnTo>
                    <a:pt x="9085" y="147"/>
                  </a:lnTo>
                  <a:lnTo>
                    <a:pt x="8549" y="49"/>
                  </a:lnTo>
                  <a:lnTo>
                    <a:pt x="8014"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807"/>
            <p:cNvSpPr/>
            <p:nvPr/>
          </p:nvSpPr>
          <p:spPr>
            <a:xfrm>
              <a:off x="2819350" y="4321225"/>
              <a:ext cx="25" cy="347075"/>
            </a:xfrm>
            <a:custGeom>
              <a:avLst/>
              <a:gdLst/>
              <a:ahLst/>
              <a:cxnLst/>
              <a:rect l="0" t="0" r="0" b="0"/>
              <a:pathLst>
                <a:path w="1" h="13883" fill="none" extrusionOk="0">
                  <a:moveTo>
                    <a:pt x="0" y="13883"/>
                  </a:moveTo>
                  <a:lnTo>
                    <a:pt x="0"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808"/>
            <p:cNvSpPr/>
            <p:nvPr/>
          </p:nvSpPr>
          <p:spPr>
            <a:xfrm>
              <a:off x="2835175" y="4328525"/>
              <a:ext cx="114475" cy="114500"/>
            </a:xfrm>
            <a:custGeom>
              <a:avLst/>
              <a:gdLst/>
              <a:ahLst/>
              <a:cxnLst/>
              <a:rect l="0" t="0" r="0" b="0"/>
              <a:pathLst>
                <a:path w="4579" h="4580" fill="none" extrusionOk="0">
                  <a:moveTo>
                    <a:pt x="707" y="4190"/>
                  </a:moveTo>
                  <a:lnTo>
                    <a:pt x="707" y="4190"/>
                  </a:lnTo>
                  <a:lnTo>
                    <a:pt x="853" y="4287"/>
                  </a:lnTo>
                  <a:lnTo>
                    <a:pt x="999" y="4384"/>
                  </a:lnTo>
                  <a:lnTo>
                    <a:pt x="1145" y="4458"/>
                  </a:lnTo>
                  <a:lnTo>
                    <a:pt x="1315" y="4506"/>
                  </a:lnTo>
                  <a:lnTo>
                    <a:pt x="1462" y="4555"/>
                  </a:lnTo>
                  <a:lnTo>
                    <a:pt x="1632" y="4579"/>
                  </a:lnTo>
                  <a:lnTo>
                    <a:pt x="1803" y="4579"/>
                  </a:lnTo>
                  <a:lnTo>
                    <a:pt x="1973" y="4579"/>
                  </a:lnTo>
                  <a:lnTo>
                    <a:pt x="2143" y="4579"/>
                  </a:lnTo>
                  <a:lnTo>
                    <a:pt x="2290" y="4531"/>
                  </a:lnTo>
                  <a:lnTo>
                    <a:pt x="2460" y="4506"/>
                  </a:lnTo>
                  <a:lnTo>
                    <a:pt x="2606" y="4433"/>
                  </a:lnTo>
                  <a:lnTo>
                    <a:pt x="2777" y="4360"/>
                  </a:lnTo>
                  <a:lnTo>
                    <a:pt x="2923" y="4263"/>
                  </a:lnTo>
                  <a:lnTo>
                    <a:pt x="3069" y="4165"/>
                  </a:lnTo>
                  <a:lnTo>
                    <a:pt x="3191" y="4043"/>
                  </a:lnTo>
                  <a:lnTo>
                    <a:pt x="3191" y="4043"/>
                  </a:lnTo>
                  <a:lnTo>
                    <a:pt x="3337" y="3873"/>
                  </a:lnTo>
                  <a:lnTo>
                    <a:pt x="3459" y="3678"/>
                  </a:lnTo>
                  <a:lnTo>
                    <a:pt x="3605" y="3410"/>
                  </a:lnTo>
                  <a:lnTo>
                    <a:pt x="3727" y="3142"/>
                  </a:lnTo>
                  <a:lnTo>
                    <a:pt x="3994" y="2485"/>
                  </a:lnTo>
                  <a:lnTo>
                    <a:pt x="4214" y="1827"/>
                  </a:lnTo>
                  <a:lnTo>
                    <a:pt x="4384" y="1170"/>
                  </a:lnTo>
                  <a:lnTo>
                    <a:pt x="4506" y="634"/>
                  </a:lnTo>
                  <a:lnTo>
                    <a:pt x="4579" y="220"/>
                  </a:lnTo>
                  <a:lnTo>
                    <a:pt x="4579" y="98"/>
                  </a:lnTo>
                  <a:lnTo>
                    <a:pt x="4555" y="25"/>
                  </a:lnTo>
                  <a:lnTo>
                    <a:pt x="4555" y="25"/>
                  </a:lnTo>
                  <a:lnTo>
                    <a:pt x="4482" y="1"/>
                  </a:lnTo>
                  <a:lnTo>
                    <a:pt x="4360" y="25"/>
                  </a:lnTo>
                  <a:lnTo>
                    <a:pt x="3970" y="74"/>
                  </a:lnTo>
                  <a:lnTo>
                    <a:pt x="3410" y="195"/>
                  </a:lnTo>
                  <a:lnTo>
                    <a:pt x="2752" y="390"/>
                  </a:lnTo>
                  <a:lnTo>
                    <a:pt x="2095" y="609"/>
                  </a:lnTo>
                  <a:lnTo>
                    <a:pt x="1462" y="853"/>
                  </a:lnTo>
                  <a:lnTo>
                    <a:pt x="1169" y="975"/>
                  </a:lnTo>
                  <a:lnTo>
                    <a:pt x="926" y="1121"/>
                  </a:lnTo>
                  <a:lnTo>
                    <a:pt x="707" y="1267"/>
                  </a:lnTo>
                  <a:lnTo>
                    <a:pt x="536" y="1389"/>
                  </a:lnTo>
                  <a:lnTo>
                    <a:pt x="536" y="1389"/>
                  </a:lnTo>
                  <a:lnTo>
                    <a:pt x="414" y="1535"/>
                  </a:lnTo>
                  <a:lnTo>
                    <a:pt x="317" y="1657"/>
                  </a:lnTo>
                  <a:lnTo>
                    <a:pt x="219" y="1803"/>
                  </a:lnTo>
                  <a:lnTo>
                    <a:pt x="146" y="1973"/>
                  </a:lnTo>
                  <a:lnTo>
                    <a:pt x="98" y="2119"/>
                  </a:lnTo>
                  <a:lnTo>
                    <a:pt x="49" y="2290"/>
                  </a:lnTo>
                  <a:lnTo>
                    <a:pt x="0" y="2460"/>
                  </a:lnTo>
                  <a:lnTo>
                    <a:pt x="0" y="2607"/>
                  </a:lnTo>
                  <a:lnTo>
                    <a:pt x="0" y="2777"/>
                  </a:lnTo>
                  <a:lnTo>
                    <a:pt x="0" y="2948"/>
                  </a:lnTo>
                  <a:lnTo>
                    <a:pt x="25" y="3118"/>
                  </a:lnTo>
                  <a:lnTo>
                    <a:pt x="73" y="3264"/>
                  </a:lnTo>
                  <a:lnTo>
                    <a:pt x="146" y="3435"/>
                  </a:lnTo>
                  <a:lnTo>
                    <a:pt x="195" y="3581"/>
                  </a:lnTo>
                  <a:lnTo>
                    <a:pt x="293" y="3727"/>
                  </a:lnTo>
                  <a:lnTo>
                    <a:pt x="390" y="3873"/>
                  </a:lnTo>
                  <a:lnTo>
                    <a:pt x="707" y="4190"/>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809"/>
            <p:cNvSpPr/>
            <p:nvPr/>
          </p:nvSpPr>
          <p:spPr>
            <a:xfrm>
              <a:off x="2850400" y="4372975"/>
              <a:ext cx="54825" cy="54825"/>
            </a:xfrm>
            <a:custGeom>
              <a:avLst/>
              <a:gdLst/>
              <a:ahLst/>
              <a:cxnLst/>
              <a:rect l="0" t="0" r="0" b="0"/>
              <a:pathLst>
                <a:path w="2193" h="2193" fill="none" extrusionOk="0">
                  <a:moveTo>
                    <a:pt x="2192" y="0"/>
                  </a:moveTo>
                  <a:lnTo>
                    <a:pt x="0" y="219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810"/>
            <p:cNvSpPr/>
            <p:nvPr/>
          </p:nvSpPr>
          <p:spPr>
            <a:xfrm>
              <a:off x="2646425" y="4429600"/>
              <a:ext cx="156500" cy="156500"/>
            </a:xfrm>
            <a:custGeom>
              <a:avLst/>
              <a:gdLst/>
              <a:ahLst/>
              <a:cxnLst/>
              <a:rect l="0" t="0" r="0" b="0"/>
              <a:pathLst>
                <a:path w="6260" h="6260" fill="none" extrusionOk="0">
                  <a:moveTo>
                    <a:pt x="5675" y="5334"/>
                  </a:moveTo>
                  <a:lnTo>
                    <a:pt x="5675" y="5334"/>
                  </a:lnTo>
                  <a:lnTo>
                    <a:pt x="5821" y="5139"/>
                  </a:lnTo>
                  <a:lnTo>
                    <a:pt x="5943" y="4945"/>
                  </a:lnTo>
                  <a:lnTo>
                    <a:pt x="6040" y="4725"/>
                  </a:lnTo>
                  <a:lnTo>
                    <a:pt x="6138" y="4506"/>
                  </a:lnTo>
                  <a:lnTo>
                    <a:pt x="6186" y="4287"/>
                  </a:lnTo>
                  <a:lnTo>
                    <a:pt x="6235" y="4043"/>
                  </a:lnTo>
                  <a:lnTo>
                    <a:pt x="6259" y="3824"/>
                  </a:lnTo>
                  <a:lnTo>
                    <a:pt x="6259" y="3581"/>
                  </a:lnTo>
                  <a:lnTo>
                    <a:pt x="6235" y="3361"/>
                  </a:lnTo>
                  <a:lnTo>
                    <a:pt x="6186" y="3118"/>
                  </a:lnTo>
                  <a:lnTo>
                    <a:pt x="6138" y="2899"/>
                  </a:lnTo>
                  <a:lnTo>
                    <a:pt x="6040" y="2680"/>
                  </a:lnTo>
                  <a:lnTo>
                    <a:pt x="5943" y="2460"/>
                  </a:lnTo>
                  <a:lnTo>
                    <a:pt x="5821" y="2266"/>
                  </a:lnTo>
                  <a:lnTo>
                    <a:pt x="5675" y="2071"/>
                  </a:lnTo>
                  <a:lnTo>
                    <a:pt x="5504" y="1900"/>
                  </a:lnTo>
                  <a:lnTo>
                    <a:pt x="5504" y="1900"/>
                  </a:lnTo>
                  <a:lnTo>
                    <a:pt x="5285" y="1705"/>
                  </a:lnTo>
                  <a:lnTo>
                    <a:pt x="4993" y="1510"/>
                  </a:lnTo>
                  <a:lnTo>
                    <a:pt x="4652" y="1316"/>
                  </a:lnTo>
                  <a:lnTo>
                    <a:pt x="4262" y="1145"/>
                  </a:lnTo>
                  <a:lnTo>
                    <a:pt x="3848" y="975"/>
                  </a:lnTo>
                  <a:lnTo>
                    <a:pt x="3410" y="804"/>
                  </a:lnTo>
                  <a:lnTo>
                    <a:pt x="2484" y="488"/>
                  </a:lnTo>
                  <a:lnTo>
                    <a:pt x="1608" y="244"/>
                  </a:lnTo>
                  <a:lnTo>
                    <a:pt x="853" y="74"/>
                  </a:lnTo>
                  <a:lnTo>
                    <a:pt x="536" y="25"/>
                  </a:lnTo>
                  <a:lnTo>
                    <a:pt x="292" y="0"/>
                  </a:lnTo>
                  <a:lnTo>
                    <a:pt x="122" y="0"/>
                  </a:lnTo>
                  <a:lnTo>
                    <a:pt x="25" y="25"/>
                  </a:lnTo>
                  <a:lnTo>
                    <a:pt x="25" y="25"/>
                  </a:lnTo>
                  <a:lnTo>
                    <a:pt x="0" y="122"/>
                  </a:lnTo>
                  <a:lnTo>
                    <a:pt x="0" y="293"/>
                  </a:lnTo>
                  <a:lnTo>
                    <a:pt x="25" y="536"/>
                  </a:lnTo>
                  <a:lnTo>
                    <a:pt x="73" y="853"/>
                  </a:lnTo>
                  <a:lnTo>
                    <a:pt x="244" y="1608"/>
                  </a:lnTo>
                  <a:lnTo>
                    <a:pt x="487" y="2485"/>
                  </a:lnTo>
                  <a:lnTo>
                    <a:pt x="804" y="3410"/>
                  </a:lnTo>
                  <a:lnTo>
                    <a:pt x="974" y="3849"/>
                  </a:lnTo>
                  <a:lnTo>
                    <a:pt x="1145" y="4263"/>
                  </a:lnTo>
                  <a:lnTo>
                    <a:pt x="1315" y="4652"/>
                  </a:lnTo>
                  <a:lnTo>
                    <a:pt x="1510" y="4993"/>
                  </a:lnTo>
                  <a:lnTo>
                    <a:pt x="1705" y="5286"/>
                  </a:lnTo>
                  <a:lnTo>
                    <a:pt x="1900" y="5505"/>
                  </a:lnTo>
                  <a:lnTo>
                    <a:pt x="1900" y="5505"/>
                  </a:lnTo>
                  <a:lnTo>
                    <a:pt x="2070" y="5675"/>
                  </a:lnTo>
                  <a:lnTo>
                    <a:pt x="2265" y="5821"/>
                  </a:lnTo>
                  <a:lnTo>
                    <a:pt x="2460" y="5943"/>
                  </a:lnTo>
                  <a:lnTo>
                    <a:pt x="2679" y="6041"/>
                  </a:lnTo>
                  <a:lnTo>
                    <a:pt x="2898" y="6138"/>
                  </a:lnTo>
                  <a:lnTo>
                    <a:pt x="3118" y="6187"/>
                  </a:lnTo>
                  <a:lnTo>
                    <a:pt x="3361" y="6235"/>
                  </a:lnTo>
                  <a:lnTo>
                    <a:pt x="3580" y="6260"/>
                  </a:lnTo>
                  <a:lnTo>
                    <a:pt x="3824" y="6260"/>
                  </a:lnTo>
                  <a:lnTo>
                    <a:pt x="4043" y="6235"/>
                  </a:lnTo>
                  <a:lnTo>
                    <a:pt x="4287" y="6187"/>
                  </a:lnTo>
                  <a:lnTo>
                    <a:pt x="4506" y="6138"/>
                  </a:lnTo>
                  <a:lnTo>
                    <a:pt x="4725" y="6041"/>
                  </a:lnTo>
                  <a:lnTo>
                    <a:pt x="4944" y="5943"/>
                  </a:lnTo>
                  <a:lnTo>
                    <a:pt x="5139" y="5821"/>
                  </a:lnTo>
                  <a:lnTo>
                    <a:pt x="5334" y="5675"/>
                  </a:lnTo>
                  <a:lnTo>
                    <a:pt x="5675" y="5334"/>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811"/>
            <p:cNvSpPr/>
            <p:nvPr/>
          </p:nvSpPr>
          <p:spPr>
            <a:xfrm>
              <a:off x="2696350" y="4479525"/>
              <a:ext cx="87100" cy="87100"/>
            </a:xfrm>
            <a:custGeom>
              <a:avLst/>
              <a:gdLst/>
              <a:ahLst/>
              <a:cxnLst/>
              <a:rect l="0" t="0" r="0" b="0"/>
              <a:pathLst>
                <a:path w="3484" h="3484" fill="none" extrusionOk="0">
                  <a:moveTo>
                    <a:pt x="0" y="1"/>
                  </a:moveTo>
                  <a:lnTo>
                    <a:pt x="3483" y="348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nvPr>
        </p:nvGraphicFramePr>
        <p:xfrm>
          <a:off x="1144192" y="1192"/>
          <a:ext cx="1190" cy="1190"/>
        </p:xfrm>
        <a:graphic>
          <a:graphicData uri="http://schemas.openxmlformats.org/presentationml/2006/ole">
            <mc:AlternateContent xmlns:mc="http://schemas.openxmlformats.org/markup-compatibility/2006">
              <mc:Choice xmlns:v="urn:schemas-microsoft-com:vml" Requires="v">
                <p:oleObj spid="_x0000_s2083" name="think-cell Slide" r:id="rId6" imgW="524" imgH="526" progId="TCLayout.ActiveDocument.1">
                  <p:embed/>
                </p:oleObj>
              </mc:Choice>
              <mc:Fallback>
                <p:oleObj name="think-cell Slide" r:id="rId6" imgW="524" imgH="526" progId="TCLayout.ActiveDocument.1">
                  <p:embed/>
                  <p:pic>
                    <p:nvPicPr>
                      <p:cNvPr id="0" name=""/>
                      <p:cNvPicPr/>
                      <p:nvPr/>
                    </p:nvPicPr>
                    <p:blipFill>
                      <a:blip r:embed="rId7"/>
                      <a:stretch>
                        <a:fillRect/>
                      </a:stretch>
                    </p:blipFill>
                    <p:spPr>
                      <a:xfrm>
                        <a:off x="1144192" y="1192"/>
                        <a:ext cx="1190" cy="1190"/>
                      </a:xfrm>
                      <a:prstGeom prst="rect">
                        <a:avLst/>
                      </a:prstGeom>
                    </p:spPr>
                  </p:pic>
                </p:oleObj>
              </mc:Fallback>
            </mc:AlternateContent>
          </a:graphicData>
        </a:graphic>
      </p:graphicFrame>
      <p:sp>
        <p:nvSpPr>
          <p:cNvPr id="68" name="Rectangle 67" hidden="1"/>
          <p:cNvSpPr/>
          <p:nvPr>
            <p:custDataLst>
              <p:tags r:id="rId3"/>
            </p:custDataLst>
          </p:nvPr>
        </p:nvSpPr>
        <p:spPr bwMode="auto">
          <a:xfrm>
            <a:off x="1143000" y="0"/>
            <a:ext cx="119063" cy="119063"/>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GB" sz="750" dirty="0">
              <a:solidFill>
                <a:schemeClr val="tx1"/>
              </a:solidFill>
              <a:latin typeface="Arial" panose="020B0604020202020204" pitchFamily="34" charset="0"/>
              <a:ea typeface="ＭＳ Ｐゴシック" panose="020B0600070205080204" pitchFamily="34" charset="-128"/>
              <a:sym typeface="Arial" panose="020B0604020202020204" pitchFamily="34" charset="0"/>
            </a:endParaRPr>
          </a:p>
        </p:txBody>
      </p:sp>
      <p:sp>
        <p:nvSpPr>
          <p:cNvPr id="3" name="Title 2"/>
          <p:cNvSpPr>
            <a:spLocks noGrp="1"/>
          </p:cNvSpPr>
          <p:nvPr>
            <p:ph type="title"/>
          </p:nvPr>
        </p:nvSpPr>
        <p:spPr>
          <a:xfrm>
            <a:off x="1381248" y="903244"/>
            <a:ext cx="7432012" cy="407525"/>
          </a:xfrm>
        </p:spPr>
        <p:txBody>
          <a:bodyPr/>
          <a:lstStyle/>
          <a:p>
            <a:r>
              <a:rPr lang="en-US" dirty="0">
                <a:latin typeface="Arial" panose="020B0604020202020204" pitchFamily="34" charset="0"/>
                <a:cs typeface="Arial" panose="020B0604020202020204" pitchFamily="34" charset="0"/>
              </a:rPr>
              <a:t>The African Development Bank’s interventions cover all facets of renewable energy</a:t>
            </a:r>
            <a:endParaRPr lang="en-US" dirty="0"/>
          </a:p>
        </p:txBody>
      </p:sp>
      <p:pic>
        <p:nvPicPr>
          <p:cNvPr id="10" name="Picture 9">
            <a:extLst>
              <a:ext uri="{FF2B5EF4-FFF2-40B4-BE49-F238E27FC236}">
                <a16:creationId xmlns:a16="http://schemas.microsoft.com/office/drawing/2014/main" id="{3A6F9779-A67B-0249-A036-59C08FA6C96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1321" y="978705"/>
            <a:ext cx="316045" cy="324614"/>
          </a:xfrm>
          <a:prstGeom prst="rect">
            <a:avLst/>
          </a:prstGeom>
        </p:spPr>
      </p:pic>
      <p:graphicFrame>
        <p:nvGraphicFramePr>
          <p:cNvPr id="7" name="Table 6">
            <a:extLst>
              <a:ext uri="{FF2B5EF4-FFF2-40B4-BE49-F238E27FC236}">
                <a16:creationId xmlns:a16="http://schemas.microsoft.com/office/drawing/2014/main" id="{883FBC3D-0A97-BD45-BB94-DF20555C7E84}"/>
              </a:ext>
            </a:extLst>
          </p:cNvPr>
          <p:cNvGraphicFramePr>
            <a:graphicFrameLocks noGrp="1"/>
          </p:cNvGraphicFramePr>
          <p:nvPr>
            <p:extLst>
              <p:ext uri="{D42A27DB-BD31-4B8C-83A1-F6EECF244321}">
                <p14:modId xmlns:p14="http://schemas.microsoft.com/office/powerpoint/2010/main" val="3397844047"/>
              </p:ext>
            </p:extLst>
          </p:nvPr>
        </p:nvGraphicFramePr>
        <p:xfrm>
          <a:off x="226423" y="1683060"/>
          <a:ext cx="8358673" cy="3154680"/>
        </p:xfrm>
        <a:graphic>
          <a:graphicData uri="http://schemas.openxmlformats.org/drawingml/2006/table">
            <a:tbl>
              <a:tblPr firstRow="1" bandRow="1">
                <a:tableStyleId>{03B549BD-A454-4573-9C65-6684AB3E2B52}</a:tableStyleId>
              </a:tblPr>
              <a:tblGrid>
                <a:gridCol w="2700093">
                  <a:extLst>
                    <a:ext uri="{9D8B030D-6E8A-4147-A177-3AD203B41FA5}">
                      <a16:colId xmlns:a16="http://schemas.microsoft.com/office/drawing/2014/main" val="1579340106"/>
                    </a:ext>
                  </a:extLst>
                </a:gridCol>
                <a:gridCol w="5658580">
                  <a:extLst>
                    <a:ext uri="{9D8B030D-6E8A-4147-A177-3AD203B41FA5}">
                      <a16:colId xmlns:a16="http://schemas.microsoft.com/office/drawing/2014/main" val="17674219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Utility-scale renewable energy generation</a:t>
                      </a:r>
                      <a:endParaRPr lang="en-US" sz="1100" dirty="0"/>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E00"/>
                    </a:solidFill>
                  </a:tcPr>
                </a:tc>
                <a:tc>
                  <a:txBody>
                    <a:bodyPr/>
                    <a:lstStyle/>
                    <a:p>
                      <a:pPr marL="171450" lvl="0" indent="-171450" rtl="0">
                        <a:buFont typeface="Arial" panose="020B0604020202020204" pitchFamily="34" charset="0"/>
                        <a:buChar char="•"/>
                      </a:pPr>
                      <a:r>
                        <a:rPr lang="en-GB" sz="1100" dirty="0"/>
                        <a:t>800 MW </a:t>
                      </a:r>
                      <a:r>
                        <a:rPr lang="en-GB" sz="1100" dirty="0" err="1"/>
                        <a:t>Midel</a:t>
                      </a:r>
                      <a:r>
                        <a:rPr lang="en-GB" sz="1100" dirty="0"/>
                        <a:t> Solar Complex in Morocco (approved in 2017).</a:t>
                      </a:r>
                      <a:endParaRPr lang="fr-FR" sz="1100" dirty="0"/>
                    </a:p>
                    <a:p>
                      <a:pPr marL="171450" lvl="0" indent="-171450">
                        <a:buFont typeface="Arial" panose="020B0604020202020204" pitchFamily="34" charset="0"/>
                        <a:buChar char="•"/>
                      </a:pPr>
                      <a:r>
                        <a:rPr lang="en-GB" sz="1100" dirty="0" err="1"/>
                        <a:t>Nachtigal</a:t>
                      </a:r>
                      <a:r>
                        <a:rPr lang="en-GB" sz="1100" dirty="0"/>
                        <a:t> 400 MW Hydro Power Plant in Cameroon (approved 2017.</a:t>
                      </a:r>
                      <a:endParaRPr lang="en-US" sz="1100" dirty="0"/>
                    </a:p>
                  </a:txBody>
                  <a:tcPr anchor="ctr">
                    <a:lnL w="12700" cap="flat" cmpd="sng" algn="ctr">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solidFill>
                        <a:srgbClr val="FFCE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55985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Off-grid and mini-grid</a:t>
                      </a:r>
                      <a:endParaRPr lang="fr-FR" sz="1100" b="1" dirty="0">
                        <a:solidFill>
                          <a:schemeClr val="tx1"/>
                        </a:solidFill>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E00"/>
                    </a:solidFill>
                  </a:tcPr>
                </a:tc>
                <a:tc>
                  <a:txBody>
                    <a:bodyPr/>
                    <a:lstStyle/>
                    <a:p>
                      <a:pPr marL="171450" lvl="0" indent="-171450" rtl="0">
                        <a:buFont typeface="Arial" panose="020B0604020202020204" pitchFamily="34" charset="0"/>
                        <a:buChar char="•"/>
                      </a:pPr>
                      <a:r>
                        <a:rPr lang="en-GB" sz="1100" dirty="0"/>
                        <a:t>Technical assistance to address barriers to scaling-up of private sector mini-grids and solar home systems (e.g. GMG-MDP, Pilot TA in Togo in 2018).</a:t>
                      </a:r>
                      <a:endParaRPr lang="fr-FR" sz="1100" dirty="0"/>
                    </a:p>
                    <a:p>
                      <a:pPr marL="171450" lvl="0" indent="-171450" rtl="0">
                        <a:buFont typeface="Arial" panose="020B0604020202020204" pitchFamily="34" charset="0"/>
                        <a:buChar char="•"/>
                      </a:pPr>
                      <a:r>
                        <a:rPr lang="en-GB" sz="1100" dirty="0"/>
                        <a:t>Financing of private sector investors (e.g. </a:t>
                      </a:r>
                      <a:r>
                        <a:rPr lang="fr-FR" sz="1100" dirty="0"/>
                        <a:t>Pilot </a:t>
                      </a:r>
                      <a:r>
                        <a:rPr lang="fr-FR" sz="1100" dirty="0" err="1"/>
                        <a:t>Receivables</a:t>
                      </a:r>
                      <a:r>
                        <a:rPr lang="fr-FR" sz="1100" dirty="0"/>
                        <a:t> </a:t>
                      </a:r>
                      <a:r>
                        <a:rPr lang="fr-FR" sz="1100" dirty="0" err="1"/>
                        <a:t>financing</a:t>
                      </a:r>
                      <a:r>
                        <a:rPr lang="fr-FR" sz="1100" dirty="0"/>
                        <a:t> off-</a:t>
                      </a:r>
                      <a:r>
                        <a:rPr lang="fr-FR" sz="1100" dirty="0" err="1"/>
                        <a:t>grid</a:t>
                      </a:r>
                      <a:r>
                        <a:rPr lang="fr-FR" sz="1100" dirty="0"/>
                        <a:t> </a:t>
                      </a:r>
                      <a:r>
                        <a:rPr lang="fr-FR" sz="1100" dirty="0" err="1"/>
                        <a:t>project</a:t>
                      </a:r>
                      <a:r>
                        <a:rPr lang="fr-FR" sz="1100" dirty="0"/>
                        <a:t> in 2018).</a:t>
                      </a:r>
                    </a:p>
                  </a:txBody>
                  <a:tcPr anchor="ctr">
                    <a:lnL w="12700" cap="flat" cmpd="sng" algn="ctr">
                      <a:noFill/>
                      <a:prstDash val="solid"/>
                      <a:round/>
                      <a:headEnd type="none" w="med" len="med"/>
                      <a:tailEnd type="none" w="med" len="med"/>
                    </a:lnL>
                    <a:lnR w="9525" cap="flat" cmpd="sng">
                      <a:noFill/>
                      <a:prstDash val="solid"/>
                      <a:round/>
                      <a:headEnd type="none" w="med" len="med"/>
                      <a:tailEnd type="none" w="med" len="med"/>
                    </a:lnR>
                    <a:lnT w="12700" cap="flat" cmpd="sng" algn="ctr">
                      <a:solidFill>
                        <a:srgbClr val="FFCE00"/>
                      </a:solidFill>
                      <a:prstDash val="solid"/>
                      <a:round/>
                      <a:headEnd type="none" w="med" len="med"/>
                      <a:tailEnd type="none" w="med" len="med"/>
                    </a:lnT>
                    <a:lnB w="12700" cap="flat" cmpd="sng" algn="ctr">
                      <a:solidFill>
                        <a:srgbClr val="FFCE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5196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Investments in private equity and debt funds</a:t>
                      </a:r>
                      <a:endParaRPr lang="fr-FR" sz="1100" b="1" dirty="0">
                        <a:solidFill>
                          <a:schemeClr val="tx1"/>
                        </a:solidFill>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E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t>The Facility for Energy Inclusion (FEI) for which the Bank approved a USD 100 million anchor investment to close funding gaps in the small-scale energy infrastructure sector and </a:t>
                      </a:r>
                      <a:r>
                        <a:rPr lang="en-GB" sz="1100" dirty="0" err="1"/>
                        <a:t>catalyze</a:t>
                      </a:r>
                      <a:r>
                        <a:rPr lang="en-GB" sz="1100" dirty="0"/>
                        <a:t> growth in last-mile energy access solutions.</a:t>
                      </a:r>
                      <a:endParaRPr lang="fr-FR" sz="1100" dirty="0"/>
                    </a:p>
                  </a:txBody>
                  <a:tcPr anchor="ctr">
                    <a:lnL w="12700" cap="flat" cmpd="sng" algn="ctr">
                      <a:noFill/>
                      <a:prstDash val="solid"/>
                      <a:round/>
                      <a:headEnd type="none" w="med" len="med"/>
                      <a:tailEnd type="none" w="med" len="med"/>
                    </a:lnL>
                    <a:lnR w="9525" cap="flat" cmpd="sng">
                      <a:noFill/>
                      <a:prstDash val="solid"/>
                      <a:round/>
                      <a:headEnd type="none" w="med" len="med"/>
                      <a:tailEnd type="none" w="med" len="med"/>
                    </a:lnR>
                    <a:lnT w="12700" cap="flat" cmpd="sng" algn="ctr">
                      <a:solidFill>
                        <a:srgbClr val="FFCE00"/>
                      </a:solidFill>
                      <a:prstDash val="solid"/>
                      <a:round/>
                      <a:headEnd type="none" w="med" len="med"/>
                      <a:tailEnd type="none" w="med" len="med"/>
                    </a:lnT>
                    <a:lnB w="12700" cap="flat" cmpd="sng" algn="ctr">
                      <a:solidFill>
                        <a:srgbClr val="FFCE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25527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Project preparation support</a:t>
                      </a:r>
                      <a:endParaRPr lang="fr-FR" sz="1100" b="1" dirty="0">
                        <a:solidFill>
                          <a:schemeClr val="tx1"/>
                        </a:solidFill>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E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t>The Bank’s SEFA has approved 12 projects in 2017 that aim to bring additional 166 MW and leverage USD 340 million.</a:t>
                      </a:r>
                      <a:endParaRPr lang="fr-FR" sz="1100" dirty="0"/>
                    </a:p>
                  </a:txBody>
                  <a:tcPr anchor="ctr">
                    <a:lnL w="12700" cap="flat" cmpd="sng" algn="ctr">
                      <a:noFill/>
                      <a:prstDash val="solid"/>
                      <a:round/>
                      <a:headEnd type="none" w="med" len="med"/>
                      <a:tailEnd type="none" w="med" len="med"/>
                    </a:lnL>
                    <a:lnR w="9525" cap="flat" cmpd="sng">
                      <a:noFill/>
                      <a:prstDash val="solid"/>
                      <a:round/>
                      <a:headEnd type="none" w="med" len="med"/>
                      <a:tailEnd type="none" w="med" len="med"/>
                    </a:lnR>
                    <a:lnT w="12700" cap="flat" cmpd="sng" algn="ctr">
                      <a:solidFill>
                        <a:srgbClr val="FFCE00"/>
                      </a:solidFill>
                      <a:prstDash val="solid"/>
                      <a:round/>
                      <a:headEnd type="none" w="med" len="med"/>
                      <a:tailEnd type="none" w="med" len="med"/>
                    </a:lnT>
                    <a:lnB w="12700" cap="flat" cmpd="sng" algn="ctr">
                      <a:solidFill>
                        <a:srgbClr val="FFCE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62110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Transmission projects including crucial regional interconnectors that are critical to evacuate power generated from renewable energy</a:t>
                      </a:r>
                      <a:endParaRPr lang="fr-FR" sz="1100" b="1" dirty="0">
                        <a:solidFill>
                          <a:schemeClr val="tx1"/>
                        </a:solidFill>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E00"/>
                    </a:solidFill>
                  </a:tcPr>
                </a:tc>
                <a:tc>
                  <a:txBody>
                    <a:bodyPr/>
                    <a:lstStyle/>
                    <a:p>
                      <a:pPr marL="171450" lvl="0" indent="-171450" rtl="0">
                        <a:buFont typeface="Arial" panose="020B0604020202020204" pitchFamily="34" charset="0"/>
                        <a:buChar char="•"/>
                      </a:pPr>
                      <a:r>
                        <a:rPr lang="fr-FR" sz="1100" dirty="0" err="1"/>
                        <a:t>Cameroon</a:t>
                      </a:r>
                      <a:r>
                        <a:rPr lang="fr-FR" sz="1100" dirty="0"/>
                        <a:t>-Chad Power </a:t>
                      </a:r>
                      <a:r>
                        <a:rPr lang="fr-FR" sz="1100" dirty="0" err="1"/>
                        <a:t>Interconnection</a:t>
                      </a:r>
                      <a:r>
                        <a:rPr lang="fr-FR" sz="1100" dirty="0"/>
                        <a:t> (</a:t>
                      </a:r>
                      <a:r>
                        <a:rPr lang="fr-FR" sz="1100" dirty="0" err="1"/>
                        <a:t>approved</a:t>
                      </a:r>
                      <a:r>
                        <a:rPr lang="fr-FR" sz="1100" dirty="0"/>
                        <a:t> in 2017).</a:t>
                      </a:r>
                    </a:p>
                    <a:p>
                      <a:pPr marL="171450" lvl="0" indent="-171450" rtl="0">
                        <a:buFont typeface="Arial" panose="020B0604020202020204" pitchFamily="34" charset="0"/>
                        <a:buChar char="•"/>
                      </a:pPr>
                      <a:r>
                        <a:rPr lang="fr-FR" sz="1100" dirty="0" err="1"/>
                        <a:t>Guinea</a:t>
                      </a:r>
                      <a:r>
                        <a:rPr lang="fr-FR" sz="1100" dirty="0"/>
                        <a:t>-Mali Power </a:t>
                      </a:r>
                      <a:r>
                        <a:rPr lang="fr-FR" sz="1100" dirty="0" err="1"/>
                        <a:t>Interconnection</a:t>
                      </a:r>
                      <a:r>
                        <a:rPr lang="fr-FR" sz="1100" dirty="0"/>
                        <a:t> (</a:t>
                      </a:r>
                      <a:r>
                        <a:rPr lang="fr-FR" sz="1100" dirty="0" err="1"/>
                        <a:t>approved</a:t>
                      </a:r>
                      <a:r>
                        <a:rPr lang="fr-FR" sz="1100" dirty="0"/>
                        <a:t> in 2017).</a:t>
                      </a:r>
                    </a:p>
                    <a:p>
                      <a:pPr marL="171450" lvl="0" indent="-171450" rtl="0">
                        <a:buFont typeface="Arial" panose="020B0604020202020204" pitchFamily="34" charset="0"/>
                        <a:buChar char="•"/>
                      </a:pPr>
                      <a:r>
                        <a:rPr lang="fr-FR" sz="1100" dirty="0"/>
                        <a:t>Nigeria-Niger-Burkina Faso-Mali Power </a:t>
                      </a:r>
                      <a:r>
                        <a:rPr lang="fr-FR" sz="1100" dirty="0" err="1"/>
                        <a:t>Interconnection</a:t>
                      </a:r>
                      <a:r>
                        <a:rPr lang="fr-FR" sz="1100" dirty="0"/>
                        <a:t> (</a:t>
                      </a:r>
                      <a:r>
                        <a:rPr lang="fr-FR" sz="1100" dirty="0" err="1"/>
                        <a:t>approved</a:t>
                      </a:r>
                      <a:r>
                        <a:rPr lang="fr-FR" sz="1100" dirty="0"/>
                        <a:t> in 2017).</a:t>
                      </a:r>
                    </a:p>
                  </a:txBody>
                  <a:tcPr anchor="ctr">
                    <a:lnL w="12700" cap="flat" cmpd="sng" algn="ctr">
                      <a:noFill/>
                      <a:prstDash val="solid"/>
                      <a:round/>
                      <a:headEnd type="none" w="med" len="med"/>
                      <a:tailEnd type="none" w="med" len="med"/>
                    </a:lnL>
                    <a:lnR w="9525" cap="flat" cmpd="sng">
                      <a:noFill/>
                      <a:prstDash val="solid"/>
                      <a:round/>
                      <a:headEnd type="none" w="med" len="med"/>
                      <a:tailEnd type="none" w="med" len="med"/>
                    </a:lnR>
                    <a:lnT w="12700" cap="flat" cmpd="sng" algn="ctr">
                      <a:solidFill>
                        <a:srgbClr val="FFCE00"/>
                      </a:solid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7774360"/>
                  </a:ext>
                </a:extLst>
              </a:tr>
            </a:tbl>
          </a:graphicData>
        </a:graphic>
      </p:graphicFrame>
    </p:spTree>
    <p:extLst>
      <p:ext uri="{BB962C8B-B14F-4D97-AF65-F5344CB8AC3E}">
        <p14:creationId xmlns:p14="http://schemas.microsoft.com/office/powerpoint/2010/main" val="215440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6589-098C-B044-8C5C-14A50EBAA2A7}"/>
              </a:ext>
            </a:extLst>
          </p:cNvPr>
          <p:cNvSpPr>
            <a:spLocks noGrp="1"/>
          </p:cNvSpPr>
          <p:nvPr>
            <p:ph type="title"/>
          </p:nvPr>
        </p:nvSpPr>
        <p:spPr>
          <a:xfrm>
            <a:off x="1381250" y="922668"/>
            <a:ext cx="7480648" cy="435600"/>
          </a:xfrm>
        </p:spPr>
        <p:txBody>
          <a:bodyPr/>
          <a:lstStyle/>
          <a:p>
            <a:r>
              <a:rPr lang="en-US" sz="2400" dirty="0"/>
              <a:t>Selected renewable energy projects supported by the African Development Bank (1/3)</a:t>
            </a:r>
          </a:p>
        </p:txBody>
      </p:sp>
      <p:sp>
        <p:nvSpPr>
          <p:cNvPr id="3" name="Text Placeholder 2">
            <a:extLst>
              <a:ext uri="{FF2B5EF4-FFF2-40B4-BE49-F238E27FC236}">
                <a16:creationId xmlns:a16="http://schemas.microsoft.com/office/drawing/2014/main" id="{5CE5B30C-765F-AD4E-BE4B-B461209F93AA}"/>
              </a:ext>
            </a:extLst>
          </p:cNvPr>
          <p:cNvSpPr>
            <a:spLocks noGrp="1"/>
          </p:cNvSpPr>
          <p:nvPr>
            <p:ph type="body" idx="1"/>
          </p:nvPr>
        </p:nvSpPr>
        <p:spPr>
          <a:xfrm>
            <a:off x="772180" y="1616188"/>
            <a:ext cx="7839385" cy="3399987"/>
          </a:xfrm>
        </p:spPr>
        <p:txBody>
          <a:bodyPr/>
          <a:lstStyle/>
          <a:p>
            <a:pPr algn="just"/>
            <a:r>
              <a:rPr lang="en-US" sz="1400" b="1" dirty="0"/>
              <a:t>The </a:t>
            </a:r>
            <a:r>
              <a:rPr lang="en-US" sz="1400" b="1" dirty="0" err="1"/>
              <a:t>Ouarzazate</a:t>
            </a:r>
            <a:r>
              <a:rPr lang="en-US" sz="1400" b="1" dirty="0"/>
              <a:t> Solar Complex in Morocco </a:t>
            </a:r>
            <a:r>
              <a:rPr lang="en-US" sz="1400" dirty="0"/>
              <a:t>for which the Bank has committed EUR 134 M as well as USD 219 M from the Clean Investment Funds (CIF) aims to produce 510 MW of solar power. The 160 MW first phase was inaugurated in 2016 while the second phase of 350 MW is under construction – which will make </a:t>
            </a:r>
            <a:r>
              <a:rPr lang="en-US" sz="1400" dirty="0" err="1"/>
              <a:t>Ouarzazate</a:t>
            </a:r>
            <a:r>
              <a:rPr lang="en-US" sz="1400" dirty="0"/>
              <a:t> one of the largest solar complexes in the world.</a:t>
            </a:r>
          </a:p>
          <a:p>
            <a:pPr algn="just"/>
            <a:r>
              <a:rPr lang="en-US" sz="1400" b="1" dirty="0"/>
              <a:t>The 100 MW </a:t>
            </a:r>
            <a:r>
              <a:rPr lang="en-US" sz="1400" b="1" dirty="0" err="1"/>
              <a:t>Xina</a:t>
            </a:r>
            <a:r>
              <a:rPr lang="en-US" sz="1400" b="1" dirty="0"/>
              <a:t> concentrated solar IPP in South Africa </a:t>
            </a:r>
            <a:r>
              <a:rPr lang="en-US" sz="1400" dirty="0"/>
              <a:t>– that has a storage component to help meet peak demand in the evening – is in commercial operation since 2017. In 2014, the </a:t>
            </a:r>
            <a:r>
              <a:rPr lang="en-US" sz="1400" dirty="0" err="1"/>
              <a:t>AfDB</a:t>
            </a:r>
            <a:r>
              <a:rPr lang="en-US" sz="1400" dirty="0"/>
              <a:t> has approved a senior loan of USD 100 M along with a senior loan of USD 41.5 M from the CIF.</a:t>
            </a:r>
          </a:p>
          <a:p>
            <a:pPr algn="just"/>
            <a:r>
              <a:rPr lang="en-US" sz="1400" b="1" dirty="0"/>
              <a:t>The 33 MW Segou Solar IPP is Mali’s first utility-scale solar project</a:t>
            </a:r>
            <a:r>
              <a:rPr lang="en-US" sz="1400" dirty="0"/>
              <a:t>. In 2016, the </a:t>
            </a:r>
            <a:r>
              <a:rPr lang="en-US" sz="1400" dirty="0" err="1"/>
              <a:t>AfDB</a:t>
            </a:r>
            <a:r>
              <a:rPr lang="en-US" sz="1400" dirty="0"/>
              <a:t> has approved a senior loan of USD 8.5 M along with a senior loan of USD 25 M from the Climate Investment Funds (CIF).</a:t>
            </a:r>
            <a:endParaRPr lang="fr-FR" sz="1400" dirty="0"/>
          </a:p>
        </p:txBody>
      </p:sp>
    </p:spTree>
    <p:extLst>
      <p:ext uri="{BB962C8B-B14F-4D97-AF65-F5344CB8AC3E}">
        <p14:creationId xmlns:p14="http://schemas.microsoft.com/office/powerpoint/2010/main" val="224513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6589-098C-B044-8C5C-14A50EBAA2A7}"/>
              </a:ext>
            </a:extLst>
          </p:cNvPr>
          <p:cNvSpPr>
            <a:spLocks noGrp="1"/>
          </p:cNvSpPr>
          <p:nvPr>
            <p:ph type="title"/>
          </p:nvPr>
        </p:nvSpPr>
        <p:spPr>
          <a:xfrm>
            <a:off x="1381250" y="922668"/>
            <a:ext cx="7480648" cy="435600"/>
          </a:xfrm>
        </p:spPr>
        <p:txBody>
          <a:bodyPr/>
          <a:lstStyle/>
          <a:p>
            <a:r>
              <a:rPr lang="en-US" sz="2400" dirty="0"/>
              <a:t>Selected renewable energy projects supported by the African Development Bank (2/3)</a:t>
            </a:r>
          </a:p>
        </p:txBody>
      </p:sp>
      <p:sp>
        <p:nvSpPr>
          <p:cNvPr id="3" name="Text Placeholder 2">
            <a:extLst>
              <a:ext uri="{FF2B5EF4-FFF2-40B4-BE49-F238E27FC236}">
                <a16:creationId xmlns:a16="http://schemas.microsoft.com/office/drawing/2014/main" id="{5CE5B30C-765F-AD4E-BE4B-B461209F93AA}"/>
              </a:ext>
            </a:extLst>
          </p:cNvPr>
          <p:cNvSpPr>
            <a:spLocks noGrp="1"/>
          </p:cNvSpPr>
          <p:nvPr>
            <p:ph type="body" idx="1"/>
          </p:nvPr>
        </p:nvSpPr>
        <p:spPr>
          <a:xfrm>
            <a:off x="778215" y="1636765"/>
            <a:ext cx="8083684" cy="3399987"/>
          </a:xfrm>
        </p:spPr>
        <p:txBody>
          <a:bodyPr/>
          <a:lstStyle/>
          <a:p>
            <a:pPr algn="just"/>
            <a:r>
              <a:rPr lang="en-US" sz="1400" b="1" dirty="0"/>
              <a:t>The Lake Turkana Wind Power Project in Kenya </a:t>
            </a:r>
            <a:r>
              <a:rPr lang="en-US" sz="1400" dirty="0"/>
              <a:t>comprises a 300 MW Wind Farm IPP and a 428 km transmission line to connect the power station to the power grid constructed by the Government of Kenya. The </a:t>
            </a:r>
            <a:r>
              <a:rPr lang="en-US" sz="1400" dirty="0" err="1"/>
              <a:t>AfDB</a:t>
            </a:r>
            <a:r>
              <a:rPr lang="en-US" sz="1400" dirty="0"/>
              <a:t> provided an ADB loan of EUR 115 million as well as a EUR 20 million ADF Partial Risk Guarantee (PRG) to protect the power plant against the risk of the 428 km transmission line and substations construction delay</a:t>
            </a:r>
          </a:p>
          <a:p>
            <a:pPr algn="just"/>
            <a:endParaRPr lang="en-US" sz="1400" b="1" dirty="0"/>
          </a:p>
          <a:p>
            <a:pPr algn="just"/>
            <a:r>
              <a:rPr lang="en-US" sz="1400" b="1" dirty="0"/>
              <a:t>The 120 MW </a:t>
            </a:r>
            <a:r>
              <a:rPr lang="en-US" sz="1400" b="1" dirty="0" err="1"/>
              <a:t>Itezhi-Tezhi</a:t>
            </a:r>
            <a:r>
              <a:rPr lang="en-US" sz="1400" b="1" dirty="0"/>
              <a:t> Hydro Power Plant in Zambia </a:t>
            </a:r>
            <a:r>
              <a:rPr lang="en-US" sz="1400" dirty="0"/>
              <a:t>was developed by a joint venture SPV equally owned by the Zambia Electricity Supply Company (ZESCO) and a private sponsor. The Bank has provided a mix of financing: the public sector funds (around USD 50 M) contributed to financing half of ZESCO’s equity participation in the SPV, provide technical assistance to ZESCO, as well as co-finance the 276 km transmission line to evacuate the power, while the ADB private sector funds provided a USD 38 senior debt to the SPV.</a:t>
            </a:r>
          </a:p>
          <a:p>
            <a:pPr marL="76200" indent="0" algn="just">
              <a:buNone/>
            </a:pPr>
            <a:endParaRPr lang="en-US" sz="1300" dirty="0"/>
          </a:p>
        </p:txBody>
      </p:sp>
    </p:spTree>
    <p:extLst>
      <p:ext uri="{BB962C8B-B14F-4D97-AF65-F5344CB8AC3E}">
        <p14:creationId xmlns:p14="http://schemas.microsoft.com/office/powerpoint/2010/main" val="271654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6589-098C-B044-8C5C-14A50EBAA2A7}"/>
              </a:ext>
            </a:extLst>
          </p:cNvPr>
          <p:cNvSpPr>
            <a:spLocks noGrp="1"/>
          </p:cNvSpPr>
          <p:nvPr>
            <p:ph type="title"/>
          </p:nvPr>
        </p:nvSpPr>
        <p:spPr>
          <a:xfrm>
            <a:off x="1381250" y="922668"/>
            <a:ext cx="7480648" cy="435600"/>
          </a:xfrm>
        </p:spPr>
        <p:txBody>
          <a:bodyPr/>
          <a:lstStyle/>
          <a:p>
            <a:r>
              <a:rPr lang="en-US" sz="2400" dirty="0"/>
              <a:t>Selected renewable energy projects supported by the African Development Bank (3/3)</a:t>
            </a:r>
          </a:p>
        </p:txBody>
      </p:sp>
      <p:sp>
        <p:nvSpPr>
          <p:cNvPr id="3" name="Text Placeholder 2">
            <a:extLst>
              <a:ext uri="{FF2B5EF4-FFF2-40B4-BE49-F238E27FC236}">
                <a16:creationId xmlns:a16="http://schemas.microsoft.com/office/drawing/2014/main" id="{5CE5B30C-765F-AD4E-BE4B-B461209F93AA}"/>
              </a:ext>
            </a:extLst>
          </p:cNvPr>
          <p:cNvSpPr>
            <a:spLocks noGrp="1"/>
          </p:cNvSpPr>
          <p:nvPr>
            <p:ph type="body" idx="1"/>
          </p:nvPr>
        </p:nvSpPr>
        <p:spPr>
          <a:xfrm>
            <a:off x="778215" y="1636765"/>
            <a:ext cx="7868074" cy="3399987"/>
          </a:xfrm>
        </p:spPr>
        <p:txBody>
          <a:bodyPr/>
          <a:lstStyle/>
          <a:p>
            <a:pPr algn="just"/>
            <a:r>
              <a:rPr lang="en-US" sz="1400" b="1" dirty="0"/>
              <a:t>The 42 MW </a:t>
            </a:r>
            <a:r>
              <a:rPr lang="en-US" sz="1400" b="1" dirty="0" err="1"/>
              <a:t>Achwa</a:t>
            </a:r>
            <a:r>
              <a:rPr lang="en-US" sz="1400" b="1" dirty="0"/>
              <a:t> 2 IPP is a run-of-river hydro power plant in Uganda</a:t>
            </a:r>
            <a:r>
              <a:rPr lang="en-US" sz="1400" dirty="0"/>
              <a:t>. In 2016, the </a:t>
            </a:r>
            <a:r>
              <a:rPr lang="en-US" sz="1400" dirty="0" err="1"/>
              <a:t>AfDB</a:t>
            </a:r>
            <a:r>
              <a:rPr lang="en-US" sz="1400" dirty="0"/>
              <a:t> has approved a senior loan of up to USD 20 M. The project has reached financial close end 2017 and commercial operations is expected over the new two year.</a:t>
            </a:r>
          </a:p>
          <a:p>
            <a:pPr algn="just"/>
            <a:endParaRPr lang="en-US" sz="1400" dirty="0"/>
          </a:p>
          <a:p>
            <a:pPr algn="just"/>
            <a:r>
              <a:rPr lang="en-US" sz="1400" b="1" dirty="0"/>
              <a:t>The initial development of Kenya’s </a:t>
            </a:r>
            <a:r>
              <a:rPr lang="en-US" sz="1400" b="1" dirty="0" err="1"/>
              <a:t>Menengai</a:t>
            </a:r>
            <a:r>
              <a:rPr lang="en-US" sz="1400" b="1" dirty="0"/>
              <a:t> steam field </a:t>
            </a:r>
            <a:r>
              <a:rPr lang="en-US" sz="1400" dirty="0"/>
              <a:t>for which the </a:t>
            </a:r>
            <a:r>
              <a:rPr lang="en-US" sz="1400" dirty="0" err="1"/>
              <a:t>AfDB</a:t>
            </a:r>
            <a:r>
              <a:rPr lang="en-US" sz="1400" dirty="0"/>
              <a:t> has committed around USD 110 M as well as USD 25 M from the CIF in 2011, has the potential to produce steam for around 105 MW capacity. Kenya has selected the first group of IPPs that are working towards financial close by 2018. The Bank is also providing partial risk guarantees (PRGs) to backstop the obligations of the state-owned entities vis-à-vis the IPPs.</a:t>
            </a:r>
          </a:p>
          <a:p>
            <a:pPr marL="76200" indent="0" algn="just">
              <a:buNone/>
            </a:pPr>
            <a:endParaRPr lang="en-US" sz="1300" dirty="0"/>
          </a:p>
        </p:txBody>
      </p:sp>
    </p:spTree>
    <p:extLst>
      <p:ext uri="{BB962C8B-B14F-4D97-AF65-F5344CB8AC3E}">
        <p14:creationId xmlns:p14="http://schemas.microsoft.com/office/powerpoint/2010/main" val="194942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381250" y="919839"/>
            <a:ext cx="3878400" cy="435600"/>
          </a:xfrm>
          <a:prstGeom prst="rect">
            <a:avLst/>
          </a:prstGeom>
          <a:noFill/>
        </p:spPr>
        <p:txBody>
          <a:bodyPr spcFirstLastPara="1" wrap="square" lIns="91425" tIns="91425" rIns="91425" bIns="91425" anchor="ctr" anchorCtr="0">
            <a:noAutofit/>
          </a:bodyPr>
          <a:lstStyle/>
          <a:p>
            <a:pPr marL="0" lvl="0" indent="0">
              <a:spcBef>
                <a:spcPts val="0"/>
              </a:spcBef>
              <a:spcAft>
                <a:spcPts val="0"/>
              </a:spcAft>
              <a:buNone/>
            </a:pPr>
            <a:r>
              <a:rPr lang="en-US" dirty="0"/>
              <a:t>Presentation </a:t>
            </a:r>
            <a:r>
              <a:rPr lang="en-US" dirty="0">
                <a:highlight>
                  <a:srgbClr val="FFCD00"/>
                </a:highlight>
              </a:rPr>
              <a:t>outline</a:t>
            </a:r>
            <a:endParaRPr dirty="0">
              <a:highlight>
                <a:srgbClr val="FFCD00"/>
              </a:highlight>
            </a:endParaRPr>
          </a:p>
        </p:txBody>
      </p:sp>
      <p:sp>
        <p:nvSpPr>
          <p:cNvPr id="111" name="Shape 111"/>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fr-FR" sz="2000" dirty="0"/>
              <a:t>The Bank </a:t>
            </a:r>
            <a:r>
              <a:rPr lang="fr-FR" sz="2000" dirty="0" err="1"/>
              <a:t>Strategy</a:t>
            </a:r>
            <a:r>
              <a:rPr lang="fr-FR" sz="2000" dirty="0"/>
              <a:t> for the New Deal on </a:t>
            </a:r>
            <a:r>
              <a:rPr lang="fr-FR" sz="2000" dirty="0" err="1"/>
              <a:t>Energy</a:t>
            </a:r>
            <a:r>
              <a:rPr lang="fr-FR" sz="2000" dirty="0"/>
              <a:t> for </a:t>
            </a:r>
            <a:r>
              <a:rPr lang="fr-FR" sz="2000" dirty="0" err="1"/>
              <a:t>Africa</a:t>
            </a:r>
            <a:endParaRPr sz="2000" dirty="0"/>
          </a:p>
          <a:p>
            <a:pPr marL="457200" lvl="0" indent="-381000" rtl="0">
              <a:spcBef>
                <a:spcPts val="0"/>
              </a:spcBef>
              <a:spcAft>
                <a:spcPts val="0"/>
              </a:spcAft>
              <a:buSzPts val="2400"/>
              <a:buChar char="◉"/>
            </a:pPr>
            <a:r>
              <a:rPr lang="en-US" sz="2000" dirty="0"/>
              <a:t>Africa’s renewable energy potential and operations supported by the African Development Bank</a:t>
            </a:r>
          </a:p>
          <a:p>
            <a:pPr lvl="0">
              <a:spcBef>
                <a:spcPts val="0"/>
              </a:spcBef>
            </a:pPr>
            <a:r>
              <a:rPr lang="en-US" sz="2000" b="1" dirty="0"/>
              <a:t>African Development Bank </a:t>
            </a:r>
            <a:r>
              <a:rPr lang="en-US" sz="2000" b="1" dirty="0" smtClean="0"/>
              <a:t>special instruments </a:t>
            </a:r>
            <a:r>
              <a:rPr lang="en-US" sz="2000" b="1" dirty="0"/>
              <a:t>and initiatives in renewable energy</a:t>
            </a:r>
          </a:p>
          <a:p>
            <a:pPr lvl="0">
              <a:spcBef>
                <a:spcPts val="0"/>
              </a:spcBef>
            </a:pPr>
            <a:r>
              <a:rPr lang="en-US" sz="2000" dirty="0"/>
              <a:t>2018 Outlook: renewable energy projects and initiatives </a:t>
            </a:r>
          </a:p>
          <a:p>
            <a:pPr marL="0" lvl="0" indent="0">
              <a:spcBef>
                <a:spcPts val="600"/>
              </a:spcBef>
              <a:spcAft>
                <a:spcPts val="0"/>
              </a:spcAft>
              <a:buNone/>
            </a:pPr>
            <a:endParaRPr sz="2000" dirty="0"/>
          </a:p>
        </p:txBody>
      </p:sp>
      <p:grpSp>
        <p:nvGrpSpPr>
          <p:cNvPr id="9" name="Shape 413"/>
          <p:cNvGrpSpPr/>
          <p:nvPr/>
        </p:nvGrpSpPr>
        <p:grpSpPr>
          <a:xfrm>
            <a:off x="895890" y="982629"/>
            <a:ext cx="217750" cy="284040"/>
            <a:chOff x="590250" y="244200"/>
            <a:chExt cx="407975" cy="532175"/>
          </a:xfrm>
        </p:grpSpPr>
        <p:sp>
          <p:nvSpPr>
            <p:cNvPr id="10" name="Shape 414"/>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15"/>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16"/>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417"/>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418"/>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419"/>
            <p:cNvSpPr/>
            <p:nvPr/>
          </p:nvSpPr>
          <p:spPr>
            <a:xfrm>
              <a:off x="649925" y="590050"/>
              <a:ext cx="133975" cy="25"/>
            </a:xfrm>
            <a:custGeom>
              <a:avLst/>
              <a:gdLst/>
              <a:ahLst/>
              <a:cxnLst/>
              <a:rect l="0" t="0" r="0" b="0"/>
              <a:pathLst>
                <a:path w="5359" h="1" fill="none" extrusionOk="0">
                  <a:moveTo>
                    <a:pt x="5358" y="0"/>
                  </a:moveTo>
                  <a:lnTo>
                    <a:pt x="0"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420"/>
            <p:cNvSpPr/>
            <p:nvPr/>
          </p:nvSpPr>
          <p:spPr>
            <a:xfrm>
              <a:off x="649925" y="5346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421"/>
            <p:cNvSpPr/>
            <p:nvPr/>
          </p:nvSpPr>
          <p:spPr>
            <a:xfrm>
              <a:off x="649925" y="4798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422"/>
            <p:cNvSpPr/>
            <p:nvPr/>
          </p:nvSpPr>
          <p:spPr>
            <a:xfrm>
              <a:off x="649925" y="4244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423"/>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424"/>
            <p:cNvSpPr/>
            <p:nvPr/>
          </p:nvSpPr>
          <p:spPr>
            <a:xfrm>
              <a:off x="654800"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425"/>
            <p:cNvSpPr/>
            <p:nvPr/>
          </p:nvSpPr>
          <p:spPr>
            <a:xfrm>
              <a:off x="7376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426"/>
            <p:cNvSpPr/>
            <p:nvPr/>
          </p:nvSpPr>
          <p:spPr>
            <a:xfrm>
              <a:off x="8204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427"/>
            <p:cNvSpPr/>
            <p:nvPr/>
          </p:nvSpPr>
          <p:spPr>
            <a:xfrm>
              <a:off x="903225"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extLst>
      <p:ext uri="{BB962C8B-B14F-4D97-AF65-F5344CB8AC3E}">
        <p14:creationId xmlns:p14="http://schemas.microsoft.com/office/powerpoint/2010/main" val="3188492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C4BA-1119-B749-8299-4282852F15BF}"/>
              </a:ext>
            </a:extLst>
          </p:cNvPr>
          <p:cNvSpPr>
            <a:spLocks noGrp="1"/>
          </p:cNvSpPr>
          <p:nvPr>
            <p:ph type="title"/>
          </p:nvPr>
        </p:nvSpPr>
        <p:spPr>
          <a:xfrm>
            <a:off x="1381250" y="922668"/>
            <a:ext cx="5681031" cy="435600"/>
          </a:xfrm>
        </p:spPr>
        <p:txBody>
          <a:bodyPr/>
          <a:lstStyle/>
          <a:p>
            <a:pPr algn="just"/>
            <a:r>
              <a:rPr lang="en-US" sz="2400" dirty="0"/>
              <a:t>The Facility for Energy Inclusion (FEI)</a:t>
            </a:r>
          </a:p>
        </p:txBody>
      </p:sp>
      <p:sp>
        <p:nvSpPr>
          <p:cNvPr id="3" name="TextBox 2">
            <a:extLst>
              <a:ext uri="{FF2B5EF4-FFF2-40B4-BE49-F238E27FC236}">
                <a16:creationId xmlns:a16="http://schemas.microsoft.com/office/drawing/2014/main" id="{020AFD32-3EBE-FF49-B147-FB347549D6FA}"/>
              </a:ext>
            </a:extLst>
          </p:cNvPr>
          <p:cNvSpPr txBox="1"/>
          <p:nvPr/>
        </p:nvSpPr>
        <p:spPr>
          <a:xfrm>
            <a:off x="844733" y="1683953"/>
            <a:ext cx="7445828" cy="1384995"/>
          </a:xfrm>
          <a:prstGeom prst="rect">
            <a:avLst/>
          </a:prstGeom>
          <a:noFill/>
        </p:spPr>
        <p:txBody>
          <a:bodyPr wrap="square" rtlCol="0">
            <a:spAutoFit/>
          </a:bodyPr>
          <a:lstStyle/>
          <a:p>
            <a:pPr lvl="0" algn="ctr"/>
            <a:r>
              <a:rPr lang="en-US" dirty="0">
                <a:solidFill>
                  <a:schemeClr val="tx1"/>
                </a:solidFill>
              </a:rPr>
              <a:t>FEI is a </a:t>
            </a:r>
            <a:r>
              <a:rPr lang="en-US" b="1" dirty="0">
                <a:solidFill>
                  <a:schemeClr val="tx1"/>
                </a:solidFill>
              </a:rPr>
              <a:t>debt financing platform </a:t>
            </a:r>
            <a:r>
              <a:rPr lang="en-US" dirty="0">
                <a:solidFill>
                  <a:schemeClr val="tx1"/>
                </a:solidFill>
              </a:rPr>
              <a:t>that targets segments of the sector that remain underserved – small scale energy projects and products that fall below traditional minimum investments thresholds and are unfamiliar to investors. The Facility supports </a:t>
            </a:r>
            <a:r>
              <a:rPr lang="en-US" b="1" dirty="0">
                <a:solidFill>
                  <a:schemeClr val="tx1"/>
                </a:solidFill>
              </a:rPr>
              <a:t>the emergence of the next generation of African energy service companies and projects</a:t>
            </a:r>
            <a:r>
              <a:rPr lang="en-US" dirty="0">
                <a:solidFill>
                  <a:schemeClr val="tx1"/>
                </a:solidFill>
              </a:rPr>
              <a:t>.</a:t>
            </a:r>
            <a:r>
              <a:rPr lang="fr-CI" dirty="0">
                <a:solidFill>
                  <a:schemeClr val="tx1"/>
                </a:solidFill>
              </a:rPr>
              <a:t> </a:t>
            </a:r>
          </a:p>
          <a:p>
            <a:pPr lvl="0" algn="ctr"/>
            <a:r>
              <a:rPr lang="en-US" b="1" dirty="0">
                <a:solidFill>
                  <a:schemeClr val="tx1"/>
                </a:solidFill>
              </a:rPr>
              <a:t>FEI </a:t>
            </a:r>
            <a:r>
              <a:rPr lang="en-US" dirty="0">
                <a:solidFill>
                  <a:schemeClr val="tx1"/>
                </a:solidFill>
              </a:rPr>
              <a:t>operates through </a:t>
            </a:r>
            <a:r>
              <a:rPr lang="en-US" b="1" dirty="0">
                <a:solidFill>
                  <a:schemeClr val="tx1"/>
                </a:solidFill>
              </a:rPr>
              <a:t>two windows</a:t>
            </a:r>
            <a:r>
              <a:rPr lang="en-US" dirty="0">
                <a:solidFill>
                  <a:schemeClr val="tx1"/>
                </a:solidFill>
              </a:rPr>
              <a:t>: </a:t>
            </a:r>
            <a:endParaRPr lang="fr-FR" dirty="0">
              <a:solidFill>
                <a:schemeClr val="tx1"/>
              </a:solidFill>
            </a:endParaRPr>
          </a:p>
          <a:p>
            <a:endParaRPr lang="en-US" dirty="0"/>
          </a:p>
        </p:txBody>
      </p:sp>
      <p:sp>
        <p:nvSpPr>
          <p:cNvPr id="5" name="TextBox 4">
            <a:extLst>
              <a:ext uri="{FF2B5EF4-FFF2-40B4-BE49-F238E27FC236}">
                <a16:creationId xmlns:a16="http://schemas.microsoft.com/office/drawing/2014/main" id="{70DF8403-FCDF-5D46-84A7-6C23CBBD5352}"/>
              </a:ext>
            </a:extLst>
          </p:cNvPr>
          <p:cNvSpPr txBox="1"/>
          <p:nvPr/>
        </p:nvSpPr>
        <p:spPr>
          <a:xfrm>
            <a:off x="1580607" y="3165264"/>
            <a:ext cx="2682240" cy="1231106"/>
          </a:xfrm>
          <a:prstGeom prst="rect">
            <a:avLst/>
          </a:prstGeom>
          <a:solidFill>
            <a:srgbClr val="FFCE00"/>
          </a:solidFill>
        </p:spPr>
        <p:txBody>
          <a:bodyPr wrap="square" lIns="182880" tIns="182880" rIns="182880" bIns="182880" rtlCol="0">
            <a:spAutoFit/>
          </a:bodyPr>
          <a:lstStyle/>
          <a:p>
            <a:pPr algn="ctr"/>
            <a:r>
              <a:rPr lang="en-US" b="1" dirty="0"/>
              <a:t>On-grid:</a:t>
            </a:r>
          </a:p>
          <a:p>
            <a:pPr algn="ctr"/>
            <a:r>
              <a:rPr lang="en-US" dirty="0">
                <a:solidFill>
                  <a:schemeClr val="tx1"/>
                </a:solidFill>
              </a:rPr>
              <a:t>Small scale IPP’s, mini-grids and captive power projects</a:t>
            </a:r>
          </a:p>
          <a:p>
            <a:endParaRPr lang="fr-FR" dirty="0">
              <a:solidFill>
                <a:schemeClr val="tx1"/>
              </a:solidFill>
            </a:endParaRPr>
          </a:p>
        </p:txBody>
      </p:sp>
      <p:sp>
        <p:nvSpPr>
          <p:cNvPr id="6" name="TextBox 5">
            <a:extLst>
              <a:ext uri="{FF2B5EF4-FFF2-40B4-BE49-F238E27FC236}">
                <a16:creationId xmlns:a16="http://schemas.microsoft.com/office/drawing/2014/main" id="{92305BDF-2AE9-4247-852E-0597BB415D06}"/>
              </a:ext>
            </a:extLst>
          </p:cNvPr>
          <p:cNvSpPr txBox="1"/>
          <p:nvPr/>
        </p:nvSpPr>
        <p:spPr>
          <a:xfrm>
            <a:off x="4872447" y="3165264"/>
            <a:ext cx="2682240" cy="1231106"/>
          </a:xfrm>
          <a:prstGeom prst="rect">
            <a:avLst/>
          </a:prstGeom>
          <a:solidFill>
            <a:srgbClr val="FFCE00"/>
          </a:solidFill>
        </p:spPr>
        <p:txBody>
          <a:bodyPr wrap="square" lIns="182880" tIns="182880" rIns="182880" bIns="182880" rtlCol="0">
            <a:spAutoFit/>
          </a:bodyPr>
          <a:lstStyle/>
          <a:p>
            <a:pPr algn="ctr"/>
            <a:r>
              <a:rPr lang="en-US" b="1" dirty="0"/>
              <a:t>Off-grid:</a:t>
            </a:r>
          </a:p>
          <a:p>
            <a:pPr lvl="0" algn="ctr"/>
            <a:r>
              <a:rPr lang="en-US" dirty="0">
                <a:solidFill>
                  <a:schemeClr val="tx1"/>
                </a:solidFill>
              </a:rPr>
              <a:t>PAYGO and other energy access product distribution companies</a:t>
            </a:r>
            <a:endParaRPr lang="fr-FR" dirty="0">
              <a:solidFill>
                <a:schemeClr val="tx1"/>
              </a:solidFill>
            </a:endParaRPr>
          </a:p>
        </p:txBody>
      </p:sp>
    </p:spTree>
    <p:extLst>
      <p:ext uri="{BB962C8B-B14F-4D97-AF65-F5344CB8AC3E}">
        <p14:creationId xmlns:p14="http://schemas.microsoft.com/office/powerpoint/2010/main" val="1538375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C4BA-1119-B749-8299-4282852F15BF}"/>
              </a:ext>
            </a:extLst>
          </p:cNvPr>
          <p:cNvSpPr>
            <a:spLocks noGrp="1"/>
          </p:cNvSpPr>
          <p:nvPr>
            <p:ph type="title"/>
          </p:nvPr>
        </p:nvSpPr>
        <p:spPr>
          <a:xfrm>
            <a:off x="1381250" y="922668"/>
            <a:ext cx="7587652" cy="435600"/>
          </a:xfrm>
        </p:spPr>
        <p:txBody>
          <a:bodyPr/>
          <a:lstStyle/>
          <a:p>
            <a:r>
              <a:rPr lang="en-US" sz="2400" dirty="0"/>
              <a:t>Sustainable Energy Fund for Africa (SEFA)</a:t>
            </a:r>
          </a:p>
        </p:txBody>
      </p:sp>
      <p:graphicFrame>
        <p:nvGraphicFramePr>
          <p:cNvPr id="5" name="Diagrama 10"/>
          <p:cNvGraphicFramePr/>
          <p:nvPr>
            <p:extLst>
              <p:ext uri="{D42A27DB-BD31-4B8C-83A1-F6EECF244321}">
                <p14:modId xmlns:p14="http://schemas.microsoft.com/office/powerpoint/2010/main" val="1101793603"/>
              </p:ext>
            </p:extLst>
          </p:nvPr>
        </p:nvGraphicFramePr>
        <p:xfrm>
          <a:off x="1054531" y="2416780"/>
          <a:ext cx="6605159" cy="2726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213027" y="1594502"/>
            <a:ext cx="6916367" cy="461665"/>
          </a:xfrm>
          <a:prstGeom prst="rect">
            <a:avLst/>
          </a:prstGeom>
          <a:noFill/>
        </p:spPr>
        <p:txBody>
          <a:bodyPr wrap="square">
            <a:spAutoFit/>
          </a:bodyPr>
          <a:lstStyle/>
          <a:p>
            <a:pPr algn="just"/>
            <a:r>
              <a:rPr lang="en-US" sz="1200" b="1" dirty="0">
                <a:ea typeface="Verdana" pitchFamily="34" charset="0"/>
                <a:cs typeface="Estrangelo Edessa" pitchFamily="66" charset="0"/>
              </a:rPr>
              <a:t>SEFA is designed to scale-up </a:t>
            </a:r>
            <a:r>
              <a:rPr lang="en-US" sz="1200" b="1" dirty="0" err="1">
                <a:ea typeface="Verdana" pitchFamily="34" charset="0"/>
                <a:cs typeface="Estrangelo Edessa" pitchFamily="66" charset="0"/>
              </a:rPr>
              <a:t>AfDB’s</a:t>
            </a:r>
            <a:r>
              <a:rPr lang="en-US" sz="1200" b="1" dirty="0">
                <a:ea typeface="Verdana" pitchFamily="34" charset="0"/>
                <a:cs typeface="Estrangelo Edessa" pitchFamily="66" charset="0"/>
              </a:rPr>
              <a:t> involvement in small and medium sized private-sector driven RE/EE projects, as a means of stimulating economic growth and job creation.</a:t>
            </a:r>
          </a:p>
        </p:txBody>
      </p:sp>
      <p:cxnSp>
        <p:nvCxnSpPr>
          <p:cNvPr id="11" name="Straight Connector 10">
            <a:extLst>
              <a:ext uri="{FF2B5EF4-FFF2-40B4-BE49-F238E27FC236}">
                <a16:creationId xmlns:a16="http://schemas.microsoft.com/office/drawing/2014/main" id="{3F205AA6-DC55-D947-A167-865F9FFFBB3F}"/>
              </a:ext>
            </a:extLst>
          </p:cNvPr>
          <p:cNvCxnSpPr/>
          <p:nvPr/>
        </p:nvCxnSpPr>
        <p:spPr>
          <a:xfrm>
            <a:off x="1213027" y="3206496"/>
            <a:ext cx="6446663" cy="0"/>
          </a:xfrm>
          <a:prstGeom prst="line">
            <a:avLst/>
          </a:prstGeom>
          <a:ln>
            <a:solidFill>
              <a:srgbClr val="8E8E8E"/>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2E0788BB-9836-7740-9B26-85E9E4E8F138}"/>
              </a:ext>
            </a:extLst>
          </p:cNvPr>
          <p:cNvCxnSpPr/>
          <p:nvPr/>
        </p:nvCxnSpPr>
        <p:spPr>
          <a:xfrm>
            <a:off x="1213027" y="3651504"/>
            <a:ext cx="6446663" cy="0"/>
          </a:xfrm>
          <a:prstGeom prst="line">
            <a:avLst/>
          </a:prstGeom>
          <a:ln>
            <a:solidFill>
              <a:srgbClr val="8E8E8E"/>
            </a:solidFill>
          </a:ln>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2F0D5520-5481-5B4B-8486-3B01D2FBD8F1}"/>
              </a:ext>
            </a:extLst>
          </p:cNvPr>
          <p:cNvCxnSpPr/>
          <p:nvPr/>
        </p:nvCxnSpPr>
        <p:spPr>
          <a:xfrm>
            <a:off x="1213027" y="4114989"/>
            <a:ext cx="6446663" cy="0"/>
          </a:xfrm>
          <a:prstGeom prst="line">
            <a:avLst/>
          </a:prstGeom>
          <a:ln>
            <a:solidFill>
              <a:srgbClr val="8E8E8E"/>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91204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381250" y="919839"/>
            <a:ext cx="3878400" cy="435600"/>
          </a:xfrm>
          <a:prstGeom prst="rect">
            <a:avLst/>
          </a:prstGeom>
          <a:noFill/>
        </p:spPr>
        <p:txBody>
          <a:bodyPr spcFirstLastPara="1" wrap="square" lIns="91425" tIns="91425" rIns="91425" bIns="91425" anchor="ctr" anchorCtr="0">
            <a:noAutofit/>
          </a:bodyPr>
          <a:lstStyle/>
          <a:p>
            <a:pPr marL="0" lvl="0" indent="0">
              <a:spcBef>
                <a:spcPts val="0"/>
              </a:spcBef>
              <a:spcAft>
                <a:spcPts val="0"/>
              </a:spcAft>
              <a:buNone/>
            </a:pPr>
            <a:r>
              <a:rPr lang="en-US" dirty="0"/>
              <a:t>Presentation </a:t>
            </a:r>
            <a:r>
              <a:rPr lang="en-US" dirty="0">
                <a:highlight>
                  <a:srgbClr val="FFCD00"/>
                </a:highlight>
              </a:rPr>
              <a:t>outline</a:t>
            </a:r>
            <a:endParaRPr dirty="0">
              <a:highlight>
                <a:srgbClr val="FFCD00"/>
              </a:highlight>
            </a:endParaRPr>
          </a:p>
        </p:txBody>
      </p:sp>
      <p:sp>
        <p:nvSpPr>
          <p:cNvPr id="111" name="Shape 111"/>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fr-FR" sz="2000" dirty="0"/>
              <a:t>The </a:t>
            </a:r>
            <a:r>
              <a:rPr lang="fr-FR" sz="2000" dirty="0" err="1"/>
              <a:t>Bank’s</a:t>
            </a:r>
            <a:r>
              <a:rPr lang="fr-FR" sz="2000" dirty="0"/>
              <a:t> </a:t>
            </a:r>
            <a:r>
              <a:rPr lang="fr-FR" sz="2000" dirty="0" err="1"/>
              <a:t>Strategy</a:t>
            </a:r>
            <a:r>
              <a:rPr lang="fr-FR" sz="2000" dirty="0"/>
              <a:t> for the New Deal on </a:t>
            </a:r>
            <a:r>
              <a:rPr lang="fr-FR" sz="2000" dirty="0" err="1"/>
              <a:t>Energy</a:t>
            </a:r>
            <a:r>
              <a:rPr lang="fr-FR" sz="2000" dirty="0"/>
              <a:t> for </a:t>
            </a:r>
            <a:r>
              <a:rPr lang="fr-FR" sz="2000" dirty="0" err="1"/>
              <a:t>Africa</a:t>
            </a:r>
            <a:endParaRPr sz="2000" dirty="0"/>
          </a:p>
          <a:p>
            <a:pPr marL="457200" lvl="0" indent="-381000" rtl="0">
              <a:spcBef>
                <a:spcPts val="0"/>
              </a:spcBef>
              <a:spcAft>
                <a:spcPts val="0"/>
              </a:spcAft>
              <a:buSzPts val="2400"/>
              <a:buChar char="◉"/>
            </a:pPr>
            <a:r>
              <a:rPr lang="en-US" sz="2000" dirty="0"/>
              <a:t>Africa’s renewable energy potential and operations supported by the African Development Bank</a:t>
            </a:r>
          </a:p>
          <a:p>
            <a:pPr lvl="0">
              <a:spcBef>
                <a:spcPts val="0"/>
              </a:spcBef>
            </a:pPr>
            <a:r>
              <a:rPr lang="en-US" sz="2000" dirty="0"/>
              <a:t>African Development </a:t>
            </a:r>
            <a:r>
              <a:rPr lang="en-US" sz="2000" smtClean="0"/>
              <a:t>Bank special </a:t>
            </a:r>
            <a:r>
              <a:rPr lang="en-US" sz="2000" dirty="0"/>
              <a:t>instruments and initiatives in renewable energy</a:t>
            </a:r>
          </a:p>
          <a:p>
            <a:pPr lvl="0">
              <a:spcBef>
                <a:spcPts val="0"/>
              </a:spcBef>
            </a:pPr>
            <a:r>
              <a:rPr lang="en-US" sz="2000" b="1" dirty="0"/>
              <a:t>2018 Outlook: renewable energy projects and initiatives </a:t>
            </a:r>
          </a:p>
          <a:p>
            <a:pPr marL="0" lvl="0" indent="0">
              <a:spcBef>
                <a:spcPts val="600"/>
              </a:spcBef>
              <a:spcAft>
                <a:spcPts val="0"/>
              </a:spcAft>
              <a:buNone/>
            </a:pPr>
            <a:endParaRPr sz="2000" dirty="0"/>
          </a:p>
        </p:txBody>
      </p:sp>
      <p:grpSp>
        <p:nvGrpSpPr>
          <p:cNvPr id="9" name="Shape 413"/>
          <p:cNvGrpSpPr/>
          <p:nvPr/>
        </p:nvGrpSpPr>
        <p:grpSpPr>
          <a:xfrm>
            <a:off x="895890" y="982629"/>
            <a:ext cx="217750" cy="284040"/>
            <a:chOff x="590250" y="244200"/>
            <a:chExt cx="407975" cy="532175"/>
          </a:xfrm>
        </p:grpSpPr>
        <p:sp>
          <p:nvSpPr>
            <p:cNvPr id="10" name="Shape 414"/>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15"/>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16"/>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417"/>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418"/>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419"/>
            <p:cNvSpPr/>
            <p:nvPr/>
          </p:nvSpPr>
          <p:spPr>
            <a:xfrm>
              <a:off x="649925" y="590050"/>
              <a:ext cx="133975" cy="25"/>
            </a:xfrm>
            <a:custGeom>
              <a:avLst/>
              <a:gdLst/>
              <a:ahLst/>
              <a:cxnLst/>
              <a:rect l="0" t="0" r="0" b="0"/>
              <a:pathLst>
                <a:path w="5359" h="1" fill="none" extrusionOk="0">
                  <a:moveTo>
                    <a:pt x="5358" y="0"/>
                  </a:moveTo>
                  <a:lnTo>
                    <a:pt x="0"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420"/>
            <p:cNvSpPr/>
            <p:nvPr/>
          </p:nvSpPr>
          <p:spPr>
            <a:xfrm>
              <a:off x="649925" y="5346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421"/>
            <p:cNvSpPr/>
            <p:nvPr/>
          </p:nvSpPr>
          <p:spPr>
            <a:xfrm>
              <a:off x="649925" y="4798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422"/>
            <p:cNvSpPr/>
            <p:nvPr/>
          </p:nvSpPr>
          <p:spPr>
            <a:xfrm>
              <a:off x="649925" y="4244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423"/>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424"/>
            <p:cNvSpPr/>
            <p:nvPr/>
          </p:nvSpPr>
          <p:spPr>
            <a:xfrm>
              <a:off x="654800"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425"/>
            <p:cNvSpPr/>
            <p:nvPr/>
          </p:nvSpPr>
          <p:spPr>
            <a:xfrm>
              <a:off x="7376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426"/>
            <p:cNvSpPr/>
            <p:nvPr/>
          </p:nvSpPr>
          <p:spPr>
            <a:xfrm>
              <a:off x="8204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427"/>
            <p:cNvSpPr/>
            <p:nvPr/>
          </p:nvSpPr>
          <p:spPr>
            <a:xfrm>
              <a:off x="903225"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extLst>
      <p:ext uri="{BB962C8B-B14F-4D97-AF65-F5344CB8AC3E}">
        <p14:creationId xmlns:p14="http://schemas.microsoft.com/office/powerpoint/2010/main" val="111915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8"/>
          <p:cNvSpPr txBox="1"/>
          <p:nvPr/>
        </p:nvSpPr>
        <p:spPr>
          <a:xfrm>
            <a:off x="346749" y="1993355"/>
            <a:ext cx="2348736" cy="276999"/>
          </a:xfrm>
          <a:prstGeom prst="rect">
            <a:avLst/>
          </a:prstGeom>
          <a:noFill/>
          <a:ln>
            <a:noFill/>
          </a:ln>
        </p:spPr>
        <p:txBody>
          <a:bodyPr wrap="square" lIns="0" tIns="0" rIns="0" bIns="0" rtlCol="0">
            <a:spAutoFit/>
          </a:bodyPr>
          <a:lstStyle/>
          <a:p>
            <a:r>
              <a:rPr lang="en-US" sz="900" b="1" dirty="0">
                <a:solidFill>
                  <a:schemeClr val="tx1"/>
                </a:solidFill>
              </a:rPr>
              <a:t>BURKINA FASO</a:t>
            </a:r>
          </a:p>
          <a:p>
            <a:pPr algn="just"/>
            <a:r>
              <a:rPr lang="en-US" sz="900" dirty="0" err="1"/>
              <a:t>Yeleen</a:t>
            </a:r>
            <a:r>
              <a:rPr lang="en-US" sz="900" dirty="0"/>
              <a:t> Solar </a:t>
            </a:r>
            <a:r>
              <a:rPr lang="en-US" sz="900" dirty="0" err="1"/>
              <a:t>Programme</a:t>
            </a:r>
            <a:endParaRPr lang="en-US" sz="900" b="1" i="1" dirty="0"/>
          </a:p>
        </p:txBody>
      </p:sp>
      <p:sp>
        <p:nvSpPr>
          <p:cNvPr id="9" name="TextBox 8"/>
          <p:cNvSpPr txBox="1"/>
          <p:nvPr/>
        </p:nvSpPr>
        <p:spPr>
          <a:xfrm>
            <a:off x="346749" y="2443416"/>
            <a:ext cx="1941951" cy="984885"/>
          </a:xfrm>
          <a:prstGeom prst="rect">
            <a:avLst/>
          </a:prstGeom>
          <a:noFill/>
          <a:ln w="3175">
            <a:noFill/>
            <a:prstDash val="sysDot"/>
          </a:ln>
        </p:spPr>
        <p:txBody>
          <a:bodyPr wrap="square" lIns="0" tIns="0" rIns="0" bIns="0" rtlCol="0">
            <a:spAutoFit/>
          </a:bodyPr>
          <a:lstStyle/>
          <a:p>
            <a:r>
              <a:rPr lang="en-US" sz="1000" b="1" dirty="0"/>
              <a:t>CÔTE D’IVOIRE</a:t>
            </a:r>
            <a:endParaRPr lang="en-US" sz="500" b="1" dirty="0">
              <a:solidFill>
                <a:srgbClr val="7EB531"/>
              </a:solidFill>
            </a:endParaRPr>
          </a:p>
          <a:p>
            <a:pPr algn="just"/>
            <a:r>
              <a:rPr lang="en-US" sz="900" dirty="0"/>
              <a:t>Pay-As-You-Go Solar Home Systems</a:t>
            </a:r>
          </a:p>
          <a:p>
            <a:pPr algn="just"/>
            <a:r>
              <a:rPr lang="en-US" sz="900" b="1" i="1" dirty="0"/>
              <a:t>First large scale local currency solar assets receivables backed financing structure for the off-grid sector in Africa</a:t>
            </a:r>
          </a:p>
          <a:p>
            <a:pPr algn="r"/>
            <a:endParaRPr lang="en-US" sz="900" dirty="0">
              <a:solidFill>
                <a:srgbClr val="7EB531"/>
              </a:solidFill>
            </a:endParaRPr>
          </a:p>
        </p:txBody>
      </p:sp>
      <p:sp>
        <p:nvSpPr>
          <p:cNvPr id="10" name="TextBox 8"/>
          <p:cNvSpPr txBox="1"/>
          <p:nvPr/>
        </p:nvSpPr>
        <p:spPr>
          <a:xfrm>
            <a:off x="6709267" y="3554093"/>
            <a:ext cx="2287925" cy="276999"/>
          </a:xfrm>
          <a:prstGeom prst="rect">
            <a:avLst/>
          </a:prstGeom>
          <a:noFill/>
          <a:ln w="3175">
            <a:noFill/>
          </a:ln>
        </p:spPr>
        <p:txBody>
          <a:bodyPr wrap="square" lIns="0" tIns="0" rIns="0" bIns="0" rtlCol="0">
            <a:spAutoFit/>
          </a:bodyPr>
          <a:lstStyle/>
          <a:p>
            <a:r>
              <a:rPr lang="en-US" sz="900" b="1" dirty="0">
                <a:solidFill>
                  <a:schemeClr val="tx1"/>
                </a:solidFill>
              </a:rPr>
              <a:t>TANZANIA</a:t>
            </a:r>
            <a:endParaRPr lang="en-US" sz="900" dirty="0">
              <a:solidFill>
                <a:schemeClr val="tx1"/>
              </a:solidFill>
            </a:endParaRPr>
          </a:p>
          <a:p>
            <a:r>
              <a:rPr lang="en-US" sz="900" dirty="0" err="1"/>
              <a:t>Kanoko</a:t>
            </a:r>
            <a:r>
              <a:rPr lang="en-US" sz="900" dirty="0"/>
              <a:t> 87 MW Hydro Power Plant</a:t>
            </a:r>
          </a:p>
        </p:txBody>
      </p:sp>
      <p:sp>
        <p:nvSpPr>
          <p:cNvPr id="11" name="TextBox 8"/>
          <p:cNvSpPr txBox="1"/>
          <p:nvPr/>
        </p:nvSpPr>
        <p:spPr>
          <a:xfrm>
            <a:off x="346749" y="4338921"/>
            <a:ext cx="2817891" cy="571503"/>
          </a:xfrm>
          <a:prstGeom prst="rect">
            <a:avLst/>
          </a:prstGeom>
          <a:noFill/>
          <a:ln w="3175">
            <a:noFill/>
          </a:ln>
        </p:spPr>
        <p:txBody>
          <a:bodyPr wrap="square" lIns="0" tIns="0" rIns="0" bIns="0" rtlCol="0">
            <a:spAutoFit/>
          </a:bodyPr>
          <a:lstStyle/>
          <a:p>
            <a:r>
              <a:rPr lang="en-US" sz="900" b="1" dirty="0">
                <a:solidFill>
                  <a:schemeClr val="tx1"/>
                </a:solidFill>
              </a:rPr>
              <a:t>ZAMBIA</a:t>
            </a:r>
            <a:endParaRPr lang="en-US" sz="900" dirty="0">
              <a:solidFill>
                <a:schemeClr val="tx1"/>
              </a:solidFill>
            </a:endParaRPr>
          </a:p>
          <a:p>
            <a:r>
              <a:rPr lang="en-US" sz="938" dirty="0">
                <a:ea typeface="Arial Unicode MS" panose="020B0604020202020204" pitchFamily="34" charset="-128"/>
                <a:cs typeface="Arial Unicode MS" panose="020B0604020202020204" pitchFamily="34" charset="-128"/>
              </a:rPr>
              <a:t>Renewable Energy Financing Framework </a:t>
            </a:r>
          </a:p>
          <a:p>
            <a:r>
              <a:rPr lang="en-US" sz="938" b="1" i="1" dirty="0">
                <a:ea typeface="Arial Unicode MS" panose="020B0604020202020204" pitchFamily="34" charset="-128"/>
                <a:cs typeface="Arial Unicode MS" panose="020B0604020202020204" pitchFamily="34" charset="-128"/>
              </a:rPr>
              <a:t>Programmatic approach to scale up RE deployment</a:t>
            </a:r>
            <a:endParaRPr lang="en-US" sz="938" i="1" dirty="0">
              <a:ea typeface="Arial Unicode MS" panose="020B0604020202020204" pitchFamily="34" charset="-128"/>
              <a:cs typeface="Arial Unicode MS" panose="020B0604020202020204" pitchFamily="34" charset="-128"/>
            </a:endParaRPr>
          </a:p>
        </p:txBody>
      </p:sp>
      <p:sp>
        <p:nvSpPr>
          <p:cNvPr id="12" name="TextBox 8"/>
          <p:cNvSpPr txBox="1"/>
          <p:nvPr/>
        </p:nvSpPr>
        <p:spPr>
          <a:xfrm>
            <a:off x="6696627" y="2157736"/>
            <a:ext cx="2288566" cy="427168"/>
          </a:xfrm>
          <a:prstGeom prst="rect">
            <a:avLst/>
          </a:prstGeom>
          <a:noFill/>
          <a:ln w="3175">
            <a:noFill/>
            <a:prstDash val="sysDot"/>
          </a:ln>
        </p:spPr>
        <p:txBody>
          <a:bodyPr wrap="square" lIns="0" tIns="0" rIns="0" bIns="0" rtlCol="0">
            <a:spAutoFit/>
          </a:bodyPr>
          <a:lstStyle/>
          <a:p>
            <a:r>
              <a:rPr lang="en-US" sz="900" b="1" dirty="0">
                <a:solidFill>
                  <a:schemeClr val="tx1"/>
                </a:solidFill>
              </a:rPr>
              <a:t>CHAD</a:t>
            </a:r>
          </a:p>
          <a:p>
            <a:r>
              <a:rPr lang="en-US" sz="938" dirty="0">
                <a:ea typeface="Arial Unicode MS" panose="020B0604020202020204" pitchFamily="34" charset="-128"/>
                <a:cs typeface="Arial Unicode MS" panose="020B0604020202020204" pitchFamily="34" charset="-128"/>
              </a:rPr>
              <a:t>30 MW Solar PV Power Plant </a:t>
            </a:r>
          </a:p>
          <a:p>
            <a:r>
              <a:rPr lang="en-US" sz="938" b="1" i="1" dirty="0">
                <a:ea typeface="Arial Unicode MS" panose="020B0604020202020204" pitchFamily="34" charset="-128"/>
                <a:cs typeface="Arial Unicode MS" panose="020B0604020202020204" pitchFamily="34" charset="-128"/>
              </a:rPr>
              <a:t>First IPP and PPP in the country</a:t>
            </a:r>
          </a:p>
        </p:txBody>
      </p:sp>
      <p:cxnSp>
        <p:nvCxnSpPr>
          <p:cNvPr id="17" name="Straight Connector 16"/>
          <p:cNvCxnSpPr>
            <a:cxnSpLocks/>
          </p:cNvCxnSpPr>
          <p:nvPr/>
        </p:nvCxnSpPr>
        <p:spPr>
          <a:xfrm>
            <a:off x="1769840" y="1931160"/>
            <a:ext cx="0" cy="401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flipH="1">
            <a:off x="2427751" y="2540566"/>
            <a:ext cx="2" cy="787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634141" y="4332138"/>
            <a:ext cx="108" cy="571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636877" y="2862935"/>
            <a:ext cx="6293" cy="412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633691" y="4271206"/>
            <a:ext cx="0" cy="32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8"/>
          <p:cNvSpPr txBox="1"/>
          <p:nvPr/>
        </p:nvSpPr>
        <p:spPr>
          <a:xfrm>
            <a:off x="6696627" y="2930999"/>
            <a:ext cx="2294612" cy="276999"/>
          </a:xfrm>
          <a:prstGeom prst="rect">
            <a:avLst/>
          </a:prstGeom>
          <a:noFill/>
          <a:ln w="3175">
            <a:noFill/>
          </a:ln>
        </p:spPr>
        <p:txBody>
          <a:bodyPr wrap="square" lIns="0" tIns="0" rIns="0" bIns="0" rtlCol="0">
            <a:spAutoFit/>
          </a:bodyPr>
          <a:lstStyle/>
          <a:p>
            <a:r>
              <a:rPr lang="en-US" sz="900" b="1" dirty="0">
                <a:solidFill>
                  <a:schemeClr val="tx1"/>
                </a:solidFill>
              </a:rPr>
              <a:t>KENYA</a:t>
            </a:r>
            <a:endParaRPr lang="en-US" sz="900" dirty="0">
              <a:solidFill>
                <a:schemeClr val="tx1"/>
              </a:solidFill>
            </a:endParaRPr>
          </a:p>
          <a:p>
            <a:r>
              <a:rPr lang="en-US" sz="900" dirty="0" err="1"/>
              <a:t>Menengai</a:t>
            </a:r>
            <a:r>
              <a:rPr lang="en-US" sz="900" dirty="0"/>
              <a:t> 35 MW Geothermal Power Plant</a:t>
            </a:r>
          </a:p>
        </p:txBody>
      </p:sp>
      <p:cxnSp>
        <p:nvCxnSpPr>
          <p:cNvPr id="40" name="Straight Connector 26"/>
          <p:cNvCxnSpPr>
            <a:cxnSpLocks/>
          </p:cNvCxnSpPr>
          <p:nvPr/>
        </p:nvCxnSpPr>
        <p:spPr>
          <a:xfrm>
            <a:off x="6634462" y="2130552"/>
            <a:ext cx="2415" cy="454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8"/>
          <p:cNvSpPr txBox="1"/>
          <p:nvPr/>
        </p:nvSpPr>
        <p:spPr>
          <a:xfrm>
            <a:off x="6706997" y="4291513"/>
            <a:ext cx="2314523" cy="282834"/>
          </a:xfrm>
          <a:prstGeom prst="rect">
            <a:avLst/>
          </a:prstGeom>
          <a:noFill/>
          <a:ln w="3175">
            <a:noFill/>
            <a:prstDash val="sysDot"/>
          </a:ln>
        </p:spPr>
        <p:txBody>
          <a:bodyPr wrap="square" lIns="0" tIns="0" rIns="0" bIns="0" rtlCol="0">
            <a:spAutoFit/>
          </a:bodyPr>
          <a:lstStyle/>
          <a:p>
            <a:r>
              <a:rPr lang="en-US" sz="900" b="1" dirty="0">
                <a:solidFill>
                  <a:schemeClr val="tx1"/>
                </a:solidFill>
              </a:rPr>
              <a:t>MADAGASCAR</a:t>
            </a:r>
          </a:p>
          <a:p>
            <a:r>
              <a:rPr lang="en-US" sz="938" dirty="0">
                <a:ea typeface="Arial Unicode MS" panose="020B0604020202020204" pitchFamily="34" charset="-128"/>
                <a:cs typeface="Arial Unicode MS" panose="020B0604020202020204" pitchFamily="34" charset="-128"/>
              </a:rPr>
              <a:t>200 MW Hydro Power Plant</a:t>
            </a:r>
            <a:endParaRPr lang="en-US" sz="938" b="1" i="1" dirty="0">
              <a:ea typeface="Arial Unicode MS" panose="020B0604020202020204" pitchFamily="34" charset="-128"/>
              <a:cs typeface="Arial Unicode MS" panose="020B0604020202020204" pitchFamily="34" charset="-128"/>
            </a:endParaRPr>
          </a:p>
        </p:txBody>
      </p:sp>
      <p:sp>
        <p:nvSpPr>
          <p:cNvPr id="2" name="Title 1">
            <a:extLst>
              <a:ext uri="{FF2B5EF4-FFF2-40B4-BE49-F238E27FC236}">
                <a16:creationId xmlns:a16="http://schemas.microsoft.com/office/drawing/2014/main" id="{CC6D31D6-9B62-2C4D-B2D3-51EB63CFFC26}"/>
              </a:ext>
            </a:extLst>
          </p:cNvPr>
          <p:cNvSpPr>
            <a:spLocks noGrp="1"/>
          </p:cNvSpPr>
          <p:nvPr>
            <p:ph type="title"/>
          </p:nvPr>
        </p:nvSpPr>
        <p:spPr>
          <a:xfrm>
            <a:off x="1381250" y="922668"/>
            <a:ext cx="7198546" cy="435600"/>
          </a:xfrm>
        </p:spPr>
        <p:txBody>
          <a:bodyPr/>
          <a:lstStyle/>
          <a:p>
            <a:r>
              <a:rPr lang="en-US" sz="2400" dirty="0"/>
              <a:t>Selected operations expected to be supported by the African Development Bank</a:t>
            </a:r>
          </a:p>
        </p:txBody>
      </p:sp>
      <p:sp>
        <p:nvSpPr>
          <p:cNvPr id="38" name="TextBox 8"/>
          <p:cNvSpPr txBox="1"/>
          <p:nvPr/>
        </p:nvSpPr>
        <p:spPr>
          <a:xfrm>
            <a:off x="340901" y="3607904"/>
            <a:ext cx="2348736" cy="276999"/>
          </a:xfrm>
          <a:prstGeom prst="rect">
            <a:avLst/>
          </a:prstGeom>
          <a:noFill/>
          <a:ln>
            <a:noFill/>
          </a:ln>
        </p:spPr>
        <p:txBody>
          <a:bodyPr wrap="square" lIns="0" tIns="0" rIns="0" bIns="0" rtlCol="0">
            <a:spAutoFit/>
          </a:bodyPr>
          <a:lstStyle/>
          <a:p>
            <a:r>
              <a:rPr lang="en-US" sz="900" b="1" dirty="0">
                <a:solidFill>
                  <a:schemeClr val="tx1"/>
                </a:solidFill>
              </a:rPr>
              <a:t>NIGERIA</a:t>
            </a:r>
          </a:p>
          <a:p>
            <a:pPr algn="just"/>
            <a:r>
              <a:rPr lang="en-US" sz="900" dirty="0"/>
              <a:t>50 to 100 MW Solar PV Power Plants</a:t>
            </a:r>
            <a:endParaRPr lang="en-US" sz="900" b="1" i="1" dirty="0"/>
          </a:p>
        </p:txBody>
      </p:sp>
      <p:cxnSp>
        <p:nvCxnSpPr>
          <p:cNvPr id="41" name="Straight Connector 23"/>
          <p:cNvCxnSpPr>
            <a:cxnSpLocks/>
          </p:cNvCxnSpPr>
          <p:nvPr/>
        </p:nvCxnSpPr>
        <p:spPr>
          <a:xfrm>
            <a:off x="2454547" y="3554093"/>
            <a:ext cx="0" cy="388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3F4929D-509E-2847-81D3-D3F6383606E1}"/>
              </a:ext>
            </a:extLst>
          </p:cNvPr>
          <p:cNvPicPr>
            <a:picLocks noChangeAspect="1"/>
          </p:cNvPicPr>
          <p:nvPr/>
        </p:nvPicPr>
        <p:blipFill>
          <a:blip r:embed="rId2"/>
          <a:stretch>
            <a:fillRect/>
          </a:stretch>
        </p:blipFill>
        <p:spPr>
          <a:xfrm>
            <a:off x="3336765" y="1779047"/>
            <a:ext cx="2597488" cy="2772994"/>
          </a:xfrm>
          <a:prstGeom prst="rect">
            <a:avLst/>
          </a:prstGeom>
        </p:spPr>
      </p:pic>
      <p:cxnSp>
        <p:nvCxnSpPr>
          <p:cNvPr id="14" name="Elbow Connector 13">
            <a:extLst>
              <a:ext uri="{FF2B5EF4-FFF2-40B4-BE49-F238E27FC236}">
                <a16:creationId xmlns:a16="http://schemas.microsoft.com/office/drawing/2014/main" id="{530C38B6-4EC0-194A-9019-9EFE2C9DE86A}"/>
              </a:ext>
            </a:extLst>
          </p:cNvPr>
          <p:cNvCxnSpPr/>
          <p:nvPr/>
        </p:nvCxnSpPr>
        <p:spPr>
          <a:xfrm>
            <a:off x="1769840" y="2131854"/>
            <a:ext cx="1883345" cy="55758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44119D1E-4B81-5844-8EBD-716060AE8500}"/>
              </a:ext>
            </a:extLst>
          </p:cNvPr>
          <p:cNvSpPr/>
          <p:nvPr/>
        </p:nvSpPr>
        <p:spPr>
          <a:xfrm>
            <a:off x="3539001" y="2529707"/>
            <a:ext cx="340963" cy="351506"/>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DE86E719-C6F4-7544-B001-B42B261A341F}"/>
              </a:ext>
            </a:extLst>
          </p:cNvPr>
          <p:cNvCxnSpPr>
            <a:cxnSpLocks/>
          </p:cNvCxnSpPr>
          <p:nvPr/>
        </p:nvCxnSpPr>
        <p:spPr>
          <a:xfrm>
            <a:off x="2427751" y="2935858"/>
            <a:ext cx="12817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F23628E4-348D-8041-83D2-EC49A67C4943}"/>
              </a:ext>
            </a:extLst>
          </p:cNvPr>
          <p:cNvSpPr/>
          <p:nvPr/>
        </p:nvSpPr>
        <p:spPr>
          <a:xfrm>
            <a:off x="3590035" y="2735783"/>
            <a:ext cx="340963" cy="351506"/>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Elbow Connector 29">
            <a:extLst>
              <a:ext uri="{FF2B5EF4-FFF2-40B4-BE49-F238E27FC236}">
                <a16:creationId xmlns:a16="http://schemas.microsoft.com/office/drawing/2014/main" id="{0A1FB2DE-DA85-7341-9FB3-575E02C10AEE}"/>
              </a:ext>
            </a:extLst>
          </p:cNvPr>
          <p:cNvCxnSpPr>
            <a:cxnSpLocks/>
          </p:cNvCxnSpPr>
          <p:nvPr/>
        </p:nvCxnSpPr>
        <p:spPr>
          <a:xfrm flipV="1">
            <a:off x="2460825" y="3022169"/>
            <a:ext cx="1534065" cy="72603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04FDE668-3F8C-2746-8AF7-94F63A078515}"/>
              </a:ext>
            </a:extLst>
          </p:cNvPr>
          <p:cNvSpPr/>
          <p:nvPr/>
        </p:nvSpPr>
        <p:spPr>
          <a:xfrm>
            <a:off x="3874268" y="2735783"/>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Elbow Connector 45">
            <a:extLst>
              <a:ext uri="{FF2B5EF4-FFF2-40B4-BE49-F238E27FC236}">
                <a16:creationId xmlns:a16="http://schemas.microsoft.com/office/drawing/2014/main" id="{DEA17DE9-4DB0-3140-BD8F-109CC7311DC4}"/>
              </a:ext>
            </a:extLst>
          </p:cNvPr>
          <p:cNvCxnSpPr>
            <a:cxnSpLocks/>
          </p:cNvCxnSpPr>
          <p:nvPr/>
        </p:nvCxnSpPr>
        <p:spPr>
          <a:xfrm flipV="1">
            <a:off x="2643911" y="3891687"/>
            <a:ext cx="2414425" cy="73079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4D0B3A2E-6E37-BB41-A575-9087E5C7321C}"/>
              </a:ext>
            </a:extLst>
          </p:cNvPr>
          <p:cNvSpPr/>
          <p:nvPr/>
        </p:nvSpPr>
        <p:spPr>
          <a:xfrm>
            <a:off x="4788965" y="3668582"/>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Elbow Connector 35">
            <a:extLst>
              <a:ext uri="{FF2B5EF4-FFF2-40B4-BE49-F238E27FC236}">
                <a16:creationId xmlns:a16="http://schemas.microsoft.com/office/drawing/2014/main" id="{BB04E218-63A1-6949-9AE5-E85B2484BA4A}"/>
              </a:ext>
            </a:extLst>
          </p:cNvPr>
          <p:cNvCxnSpPr>
            <a:cxnSpLocks/>
          </p:cNvCxnSpPr>
          <p:nvPr/>
        </p:nvCxnSpPr>
        <p:spPr>
          <a:xfrm rot="10800000" flipV="1">
            <a:off x="5309294" y="3069009"/>
            <a:ext cx="1338800" cy="20279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EC6ECDBC-6B62-0A4D-B38C-CAB8E4716909}"/>
              </a:ext>
            </a:extLst>
          </p:cNvPr>
          <p:cNvSpPr/>
          <p:nvPr/>
        </p:nvSpPr>
        <p:spPr>
          <a:xfrm>
            <a:off x="5132131" y="3087289"/>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47903DBC-4A2B-AA40-9139-9E3B1F8E0E59}"/>
              </a:ext>
            </a:extLst>
          </p:cNvPr>
          <p:cNvSpPr/>
          <p:nvPr/>
        </p:nvSpPr>
        <p:spPr>
          <a:xfrm>
            <a:off x="5208815" y="3462669"/>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8311DBD0-3645-364F-9F65-8740F11FFB0C}"/>
              </a:ext>
            </a:extLst>
          </p:cNvPr>
          <p:cNvSpPr/>
          <p:nvPr/>
        </p:nvSpPr>
        <p:spPr>
          <a:xfrm>
            <a:off x="4642870" y="2540566"/>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Elbow Connector 65">
            <a:extLst>
              <a:ext uri="{FF2B5EF4-FFF2-40B4-BE49-F238E27FC236}">
                <a16:creationId xmlns:a16="http://schemas.microsoft.com/office/drawing/2014/main" id="{54A03942-B8AC-E647-9E50-2FE2194BCEAA}"/>
              </a:ext>
            </a:extLst>
          </p:cNvPr>
          <p:cNvCxnSpPr>
            <a:cxnSpLocks/>
          </p:cNvCxnSpPr>
          <p:nvPr/>
        </p:nvCxnSpPr>
        <p:spPr>
          <a:xfrm rot="10800000" flipV="1">
            <a:off x="4814622" y="2353523"/>
            <a:ext cx="1819840" cy="37680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97C746C-CEFC-EB4D-8AAC-2A5133140321}"/>
              </a:ext>
            </a:extLst>
          </p:cNvPr>
          <p:cNvCxnSpPr/>
          <p:nvPr/>
        </p:nvCxnSpPr>
        <p:spPr>
          <a:xfrm flipH="1">
            <a:off x="6633691" y="3479533"/>
            <a:ext cx="6293" cy="412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BA45CD99-E0A7-2045-9C62-C78981BA699A}"/>
              </a:ext>
            </a:extLst>
          </p:cNvPr>
          <p:cNvCxnSpPr/>
          <p:nvPr/>
        </p:nvCxnSpPr>
        <p:spPr>
          <a:xfrm flipH="1" flipV="1">
            <a:off x="5321492" y="3668582"/>
            <a:ext cx="1321678" cy="17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F025B966-37D4-3041-ABF3-449A3E400D45}"/>
              </a:ext>
            </a:extLst>
          </p:cNvPr>
          <p:cNvSpPr/>
          <p:nvPr/>
        </p:nvSpPr>
        <p:spPr>
          <a:xfrm>
            <a:off x="5510853" y="3831092"/>
            <a:ext cx="378722" cy="390433"/>
          </a:xfrm>
          <a:prstGeom prst="ellipse">
            <a:avLst/>
          </a:prstGeom>
          <a:solidFill>
            <a:srgbClr val="8E8E8E">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256D71A6-9B99-F348-A91F-56BE06C51C01}"/>
              </a:ext>
            </a:extLst>
          </p:cNvPr>
          <p:cNvCxnSpPr>
            <a:cxnSpLocks/>
          </p:cNvCxnSpPr>
          <p:nvPr/>
        </p:nvCxnSpPr>
        <p:spPr>
          <a:xfrm rot="10800000">
            <a:off x="5700217" y="4037171"/>
            <a:ext cx="933475" cy="39442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36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C6C9A-EA0C-1240-BC4D-C030F3C3A99E}"/>
              </a:ext>
            </a:extLst>
          </p:cNvPr>
          <p:cNvSpPr>
            <a:spLocks noGrp="1"/>
          </p:cNvSpPr>
          <p:nvPr>
            <p:ph type="title"/>
          </p:nvPr>
        </p:nvSpPr>
        <p:spPr>
          <a:xfrm>
            <a:off x="1381250" y="922668"/>
            <a:ext cx="7237456" cy="435600"/>
          </a:xfrm>
        </p:spPr>
        <p:txBody>
          <a:bodyPr/>
          <a:lstStyle/>
          <a:p>
            <a:r>
              <a:rPr lang="en-US" sz="2400" dirty="0"/>
              <a:t>Initiatives</a:t>
            </a:r>
          </a:p>
        </p:txBody>
      </p:sp>
      <p:sp>
        <p:nvSpPr>
          <p:cNvPr id="3" name="Text Placeholder 2">
            <a:extLst>
              <a:ext uri="{FF2B5EF4-FFF2-40B4-BE49-F238E27FC236}">
                <a16:creationId xmlns:a16="http://schemas.microsoft.com/office/drawing/2014/main" id="{6CF087DB-67E5-E245-BCB1-2EBA95FC27C3}"/>
              </a:ext>
            </a:extLst>
          </p:cNvPr>
          <p:cNvSpPr>
            <a:spLocks noGrp="1"/>
          </p:cNvSpPr>
          <p:nvPr>
            <p:ph type="body" idx="1"/>
          </p:nvPr>
        </p:nvSpPr>
        <p:spPr>
          <a:xfrm>
            <a:off x="233384" y="1280446"/>
            <a:ext cx="8677151" cy="3785232"/>
          </a:xfrm>
        </p:spPr>
        <p:txBody>
          <a:bodyPr/>
          <a:lstStyle/>
          <a:p>
            <a:r>
              <a:rPr lang="en-US" sz="1600" b="1" dirty="0"/>
              <a:t>Desert-to-power</a:t>
            </a:r>
          </a:p>
          <a:p>
            <a:pPr lvl="1" algn="just"/>
            <a:r>
              <a:rPr lang="en-US" sz="1200" b="1" dirty="0"/>
              <a:t>Objectives</a:t>
            </a:r>
            <a:r>
              <a:rPr lang="en-US" sz="1200" dirty="0"/>
              <a:t>: 10 GW additional capacity, energy access for 250 million people in 11 countries of the Sahel-Sahara region including 160 million people through on grid solutions and 90 million people though off-grid solutions</a:t>
            </a:r>
          </a:p>
          <a:p>
            <a:pPr lvl="1" algn="just"/>
            <a:r>
              <a:rPr lang="en-US" sz="1200" b="1" dirty="0"/>
              <a:t>Implementation modalities</a:t>
            </a:r>
            <a:r>
              <a:rPr lang="en-US" sz="1200" dirty="0"/>
              <a:t>: (</a:t>
            </a:r>
            <a:r>
              <a:rPr lang="en-US" sz="1200" dirty="0" err="1"/>
              <a:t>i</a:t>
            </a:r>
            <a:r>
              <a:rPr lang="en-US" sz="1200" dirty="0"/>
              <a:t>) Promotion of PPP best practices (Masen model); (ii) Increasing local content, promoting local development opportunities (solar for irrigation, water pumping, livestock); (iii) Building capacities via a regional solar school</a:t>
            </a:r>
          </a:p>
          <a:p>
            <a:r>
              <a:rPr lang="en-US" sz="1600" b="1" dirty="0"/>
              <a:t>Off-grid revolution</a:t>
            </a:r>
          </a:p>
          <a:p>
            <a:pPr lvl="1"/>
            <a:r>
              <a:rPr lang="en-US" sz="1200" b="1" dirty="0"/>
              <a:t>Support the development of green mini-grids and solar home systems through technical assistance &amp; whole village electrification initiatives</a:t>
            </a:r>
            <a:r>
              <a:rPr lang="en-US" sz="1200" dirty="0"/>
              <a:t>– e.g. pilot in Togo in 2018</a:t>
            </a:r>
          </a:p>
          <a:p>
            <a:pPr lvl="2"/>
            <a:r>
              <a:rPr lang="en-US" sz="1200" dirty="0"/>
              <a:t>Develop country-wide off-grid </a:t>
            </a:r>
            <a:r>
              <a:rPr lang="en-US" sz="1200" dirty="0" err="1"/>
              <a:t>programmes</a:t>
            </a:r>
            <a:endParaRPr lang="en-US" sz="1200" dirty="0"/>
          </a:p>
          <a:p>
            <a:pPr lvl="2"/>
            <a:r>
              <a:rPr lang="en-US" sz="1200" dirty="0"/>
              <a:t>Finance DESCOs in target countries for instance through FEI</a:t>
            </a:r>
          </a:p>
          <a:p>
            <a:pPr lvl="2"/>
            <a:r>
              <a:rPr lang="en-US" sz="1200" dirty="0"/>
              <a:t>Build on Green Mini Grid Market Development Program</a:t>
            </a:r>
          </a:p>
          <a:p>
            <a:pPr lvl="1"/>
            <a:r>
              <a:rPr lang="en-US" sz="1200" b="1" dirty="0"/>
              <a:t>Financing of private sector investors </a:t>
            </a:r>
            <a:r>
              <a:rPr lang="en-US" sz="1200" dirty="0"/>
              <a:t>– e.g. Pilot Receivables financing off-grid project in Côte d’Ivoire in 2018 </a:t>
            </a:r>
          </a:p>
          <a:p>
            <a:pPr lvl="2"/>
            <a:r>
              <a:rPr lang="en-US" sz="1200" dirty="0"/>
              <a:t>Providing finance and exploring innovative finance instruments for DESCOs to grow and expand their business in new countries</a:t>
            </a:r>
          </a:p>
          <a:p>
            <a:pPr lvl="2"/>
            <a:r>
              <a:rPr lang="en-US" sz="1200" dirty="0"/>
              <a:t>Mobilizing climate finance</a:t>
            </a:r>
          </a:p>
          <a:p>
            <a:pPr lvl="2"/>
            <a:r>
              <a:rPr lang="en-US" sz="1200" dirty="0"/>
              <a:t>Leveraging technology to set up “evaluation as you go” desk</a:t>
            </a:r>
          </a:p>
          <a:p>
            <a:pPr lvl="2"/>
            <a:endParaRPr lang="en-US" sz="1200" dirty="0"/>
          </a:p>
          <a:p>
            <a:pPr lvl="1"/>
            <a:endParaRPr lang="en-US" sz="1200" dirty="0"/>
          </a:p>
          <a:p>
            <a:pPr lvl="1"/>
            <a:endParaRPr lang="en-US" sz="1200" b="1" dirty="0"/>
          </a:p>
        </p:txBody>
      </p:sp>
    </p:spTree>
    <p:extLst>
      <p:ext uri="{BB962C8B-B14F-4D97-AF65-F5344CB8AC3E}">
        <p14:creationId xmlns:p14="http://schemas.microsoft.com/office/powerpoint/2010/main" val="427375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4294967295"/>
          </p:nvPr>
        </p:nvSpPr>
        <p:spPr>
          <a:xfrm>
            <a:off x="2371500" y="2093775"/>
            <a:ext cx="5021400" cy="7848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3600" b="1" i="1" dirty="0">
                <a:latin typeface="Cambria" charset="0"/>
                <a:ea typeface="Cambria" charset="0"/>
                <a:cs typeface="Cambria" charset="0"/>
                <a:sym typeface="Lora"/>
              </a:rPr>
              <a:t>I am </a:t>
            </a:r>
            <a:r>
              <a:rPr lang="en-US" sz="3600" b="1" i="1" dirty="0" err="1">
                <a:highlight>
                  <a:srgbClr val="FFCD00"/>
                </a:highlight>
                <a:latin typeface="Cambria" charset="0"/>
                <a:ea typeface="Cambria" charset="0"/>
                <a:cs typeface="Cambria" charset="0"/>
                <a:sym typeface="Lora"/>
              </a:rPr>
              <a:t>Amadou</a:t>
            </a:r>
            <a:r>
              <a:rPr lang="en-US" sz="3600" b="1" i="1" dirty="0">
                <a:highlight>
                  <a:srgbClr val="FFCD00"/>
                </a:highlight>
                <a:latin typeface="Cambria" charset="0"/>
                <a:ea typeface="Cambria" charset="0"/>
                <a:cs typeface="Cambria" charset="0"/>
                <a:sym typeface="Lora"/>
              </a:rPr>
              <a:t> </a:t>
            </a:r>
            <a:r>
              <a:rPr lang="en-US" sz="3600" b="1" i="1" dirty="0" err="1">
                <a:highlight>
                  <a:srgbClr val="FFCD00"/>
                </a:highlight>
                <a:latin typeface="Cambria" charset="0"/>
                <a:ea typeface="Cambria" charset="0"/>
                <a:cs typeface="Cambria" charset="0"/>
                <a:sym typeface="Lora"/>
              </a:rPr>
              <a:t>Hott</a:t>
            </a:r>
            <a:endParaRPr sz="3600" b="1" i="1" dirty="0">
              <a:highlight>
                <a:srgbClr val="FFCD00"/>
              </a:highlight>
              <a:latin typeface="Cambria" charset="0"/>
              <a:ea typeface="Cambria" charset="0"/>
              <a:cs typeface="Cambria" charset="0"/>
              <a:sym typeface="Lora"/>
            </a:endParaRPr>
          </a:p>
          <a:p>
            <a:pPr marL="0" lvl="0" indent="0">
              <a:buClr>
                <a:schemeClr val="dk1"/>
              </a:buClr>
              <a:buSzPts val="1100"/>
              <a:buNone/>
            </a:pPr>
            <a:r>
              <a:rPr lang="en-US" sz="1800" dirty="0">
                <a:solidFill>
                  <a:schemeClr val="dk1"/>
                </a:solidFill>
              </a:rPr>
              <a:t>Vice President Vice-President, Power, Energy, Climate and Green Growth</a:t>
            </a:r>
            <a:endParaRPr sz="1800" dirty="0">
              <a:solidFill>
                <a:schemeClr val="dk1"/>
              </a:solidFill>
            </a:endParaRPr>
          </a:p>
        </p:txBody>
      </p:sp>
      <p:cxnSp>
        <p:nvCxnSpPr>
          <p:cNvPr id="90" name="Shape 90"/>
          <p:cNvCxnSpPr/>
          <p:nvPr/>
        </p:nvCxnSpPr>
        <p:spPr>
          <a:xfrm>
            <a:off x="6450" y="1428750"/>
            <a:ext cx="2397300" cy="0"/>
          </a:xfrm>
          <a:prstGeom prst="straightConnector1">
            <a:avLst/>
          </a:prstGeom>
          <a:noFill/>
          <a:ln w="9525" cap="flat" cmpd="sng">
            <a:solidFill>
              <a:srgbClr val="CCCCCC"/>
            </a:solidFill>
            <a:prstDash val="solid"/>
            <a:round/>
            <a:headEnd type="none" w="lg" len="lg"/>
            <a:tailEnd type="none" w="lg" len="lg"/>
          </a:ln>
        </p:spPr>
      </p:cxnSp>
      <p:pic>
        <p:nvPicPr>
          <p:cNvPr id="91" name="Shape 91"/>
          <p:cNvPicPr preferRelativeResize="0"/>
          <p:nvPr/>
        </p:nvPicPr>
        <p:blipFill>
          <a:blip r:embed="rId3"/>
          <a:stretch>
            <a:fillRect/>
          </a:stretch>
        </p:blipFill>
        <p:spPr>
          <a:xfrm>
            <a:off x="866767" y="888891"/>
            <a:ext cx="1069365" cy="1079714"/>
          </a:xfrm>
          <a:prstGeom prst="ellipse">
            <a:avLst/>
          </a:prstGeom>
          <a:noFill/>
          <a:ln>
            <a:noFill/>
          </a:ln>
        </p:spPr>
      </p:pic>
      <p:sp>
        <p:nvSpPr>
          <p:cNvPr id="92" name="Shape 92"/>
          <p:cNvSpPr txBox="1">
            <a:spLocks noGrp="1"/>
          </p:cNvSpPr>
          <p:nvPr>
            <p:ph type="ctrTitle" idx="4294967295"/>
          </p:nvPr>
        </p:nvSpPr>
        <p:spPr>
          <a:xfrm>
            <a:off x="2371625" y="816550"/>
            <a:ext cx="4908000" cy="115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6000" dirty="0">
                <a:latin typeface="Cambria" charset="0"/>
                <a:ea typeface="Cambria" charset="0"/>
                <a:cs typeface="Cambria" charset="0"/>
              </a:rPr>
              <a:t>Hello!</a:t>
            </a:r>
            <a:endParaRPr sz="6000" dirty="0">
              <a:latin typeface="Cambria" charset="0"/>
              <a:ea typeface="Cambria" charset="0"/>
              <a:cs typeface="Cambria" charset="0"/>
            </a:endParaRPr>
          </a:p>
        </p:txBody>
      </p:sp>
      <p:cxnSp>
        <p:nvCxnSpPr>
          <p:cNvPr id="93" name="Shape 93"/>
          <p:cNvCxnSpPr/>
          <p:nvPr/>
        </p:nvCxnSpPr>
        <p:spPr>
          <a:xfrm>
            <a:off x="4738400" y="1428750"/>
            <a:ext cx="4405500" cy="0"/>
          </a:xfrm>
          <a:prstGeom prst="straightConnector1">
            <a:avLst/>
          </a:prstGeom>
          <a:noFill/>
          <a:ln w="9525" cap="flat" cmpd="sng">
            <a:solidFill>
              <a:srgbClr val="CCCCCC"/>
            </a:solidFill>
            <a:prstDash val="solid"/>
            <a:round/>
            <a:headEnd type="none" w="lg" len="lg"/>
            <a:tailEnd type="none" w="lg" len="lg"/>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Shape 179"/>
        <p:cNvGrpSpPr/>
        <p:nvPr/>
      </p:nvGrpSpPr>
      <p:grpSpPr>
        <a:xfrm>
          <a:off x="0" y="0"/>
          <a:ext cx="0" cy="0"/>
          <a:chOff x="0" y="0"/>
          <a:chExt cx="0" cy="0"/>
        </a:xfrm>
      </p:grpSpPr>
      <p:sp>
        <p:nvSpPr>
          <p:cNvPr id="180" name="Shape 180"/>
          <p:cNvSpPr txBox="1">
            <a:spLocks noGrp="1"/>
          </p:cNvSpPr>
          <p:nvPr>
            <p:ph type="title" idx="4294967295"/>
          </p:nvPr>
        </p:nvSpPr>
        <p:spPr>
          <a:xfrm>
            <a:off x="3399149" y="1825990"/>
            <a:ext cx="2345700" cy="504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2800">
                <a:highlight>
                  <a:srgbClr val="FFCD00"/>
                </a:highlight>
                <a:latin typeface="Cambria" charset="0"/>
                <a:ea typeface="Cambria" charset="0"/>
                <a:cs typeface="Cambria" charset="0"/>
              </a:rPr>
              <a:t>Thank you</a:t>
            </a:r>
            <a:r>
              <a:rPr lang="en" sz="2800" i="1" dirty="0">
                <a:highlight>
                  <a:srgbClr val="FFCD00"/>
                </a:highlight>
                <a:latin typeface="Cambria" charset="0"/>
                <a:ea typeface="Cambria" charset="0"/>
                <a:cs typeface="Cambria" charset="0"/>
              </a:rPr>
              <a:t>.</a:t>
            </a:r>
            <a:endParaRPr sz="2800" i="1" dirty="0">
              <a:highlight>
                <a:srgbClr val="FFCD00"/>
              </a:highlight>
              <a:latin typeface="Cambria" charset="0"/>
              <a:ea typeface="Cambria" charset="0"/>
              <a:cs typeface="Cambria" charset="0"/>
            </a:endParaRPr>
          </a:p>
        </p:txBody>
      </p:sp>
      <p:grpSp>
        <p:nvGrpSpPr>
          <p:cNvPr id="6" name="Shape 380"/>
          <p:cNvGrpSpPr/>
          <p:nvPr/>
        </p:nvGrpSpPr>
        <p:grpSpPr>
          <a:xfrm>
            <a:off x="4319138" y="2826519"/>
            <a:ext cx="505722" cy="475767"/>
            <a:chOff x="5972700" y="2330200"/>
            <a:chExt cx="411625" cy="387275"/>
          </a:xfrm>
        </p:grpSpPr>
        <p:sp>
          <p:nvSpPr>
            <p:cNvPr id="7" name="Shape 38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38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381250" y="919839"/>
            <a:ext cx="3878400" cy="435600"/>
          </a:xfrm>
          <a:prstGeom prst="rect">
            <a:avLst/>
          </a:prstGeom>
          <a:noFill/>
        </p:spPr>
        <p:txBody>
          <a:bodyPr spcFirstLastPara="1" wrap="square" lIns="91425" tIns="91425" rIns="91425" bIns="91425" anchor="ctr" anchorCtr="0">
            <a:noAutofit/>
          </a:bodyPr>
          <a:lstStyle/>
          <a:p>
            <a:pPr marL="0" lvl="0" indent="0">
              <a:spcBef>
                <a:spcPts val="0"/>
              </a:spcBef>
              <a:spcAft>
                <a:spcPts val="0"/>
              </a:spcAft>
              <a:buNone/>
            </a:pPr>
            <a:r>
              <a:rPr lang="en-US" dirty="0"/>
              <a:t>Presentation </a:t>
            </a:r>
            <a:r>
              <a:rPr lang="en-US" dirty="0">
                <a:highlight>
                  <a:srgbClr val="FFCD00"/>
                </a:highlight>
              </a:rPr>
              <a:t>outline</a:t>
            </a:r>
            <a:endParaRPr dirty="0">
              <a:highlight>
                <a:srgbClr val="FFCD00"/>
              </a:highlight>
            </a:endParaRPr>
          </a:p>
        </p:txBody>
      </p:sp>
      <p:sp>
        <p:nvSpPr>
          <p:cNvPr id="111" name="Shape 111"/>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fr-FR" sz="2000" b="1" dirty="0"/>
              <a:t>The </a:t>
            </a:r>
            <a:r>
              <a:rPr lang="fr-FR" sz="2000" b="1" dirty="0" err="1"/>
              <a:t>Bank’s</a:t>
            </a:r>
            <a:r>
              <a:rPr lang="fr-FR" sz="2000" b="1" dirty="0"/>
              <a:t> </a:t>
            </a:r>
            <a:r>
              <a:rPr lang="fr-FR" sz="2000" b="1" dirty="0" err="1"/>
              <a:t>Strategy</a:t>
            </a:r>
            <a:r>
              <a:rPr lang="fr-FR" sz="2000" b="1" dirty="0"/>
              <a:t> for the New Deal on </a:t>
            </a:r>
            <a:r>
              <a:rPr lang="fr-FR" sz="2000" b="1" dirty="0" err="1"/>
              <a:t>Energy</a:t>
            </a:r>
            <a:r>
              <a:rPr lang="fr-FR" sz="2000" b="1" dirty="0"/>
              <a:t> for </a:t>
            </a:r>
            <a:r>
              <a:rPr lang="fr-FR" sz="2000" b="1" dirty="0" err="1"/>
              <a:t>Africa</a:t>
            </a:r>
            <a:endParaRPr sz="2000" b="1" dirty="0"/>
          </a:p>
          <a:p>
            <a:pPr marL="457200" lvl="0" indent="-381000" rtl="0">
              <a:spcBef>
                <a:spcPts val="0"/>
              </a:spcBef>
              <a:spcAft>
                <a:spcPts val="0"/>
              </a:spcAft>
              <a:buSzPts val="2400"/>
              <a:buChar char="◉"/>
            </a:pPr>
            <a:r>
              <a:rPr lang="en-US" sz="2000" dirty="0"/>
              <a:t>Africa’s renewable energy potential and operations supported by the African Development Bank</a:t>
            </a:r>
          </a:p>
          <a:p>
            <a:pPr lvl="0">
              <a:spcBef>
                <a:spcPts val="0"/>
              </a:spcBef>
            </a:pPr>
            <a:r>
              <a:rPr lang="en-US" sz="2000" dirty="0"/>
              <a:t>African Development </a:t>
            </a:r>
            <a:r>
              <a:rPr lang="en-US" sz="2000" dirty="0" smtClean="0"/>
              <a:t>Bank special </a:t>
            </a:r>
            <a:r>
              <a:rPr lang="en-US" sz="2000" dirty="0"/>
              <a:t>instruments and initiatives in renewable energy</a:t>
            </a:r>
          </a:p>
          <a:p>
            <a:pPr lvl="0">
              <a:spcBef>
                <a:spcPts val="0"/>
              </a:spcBef>
            </a:pPr>
            <a:r>
              <a:rPr lang="en-US" sz="2000" dirty="0"/>
              <a:t>2018 Outlook: renewable energy projects and initiatives </a:t>
            </a:r>
          </a:p>
          <a:p>
            <a:pPr marL="0" lvl="0" indent="0">
              <a:spcBef>
                <a:spcPts val="600"/>
              </a:spcBef>
              <a:spcAft>
                <a:spcPts val="0"/>
              </a:spcAft>
              <a:buNone/>
            </a:pPr>
            <a:endParaRPr sz="2000" dirty="0"/>
          </a:p>
        </p:txBody>
      </p:sp>
      <p:grpSp>
        <p:nvGrpSpPr>
          <p:cNvPr id="9" name="Shape 413"/>
          <p:cNvGrpSpPr/>
          <p:nvPr/>
        </p:nvGrpSpPr>
        <p:grpSpPr>
          <a:xfrm>
            <a:off x="895890" y="982629"/>
            <a:ext cx="217750" cy="284040"/>
            <a:chOff x="590250" y="244200"/>
            <a:chExt cx="407975" cy="532175"/>
          </a:xfrm>
        </p:grpSpPr>
        <p:sp>
          <p:nvSpPr>
            <p:cNvPr id="10" name="Shape 414"/>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15"/>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16"/>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417"/>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418"/>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419"/>
            <p:cNvSpPr/>
            <p:nvPr/>
          </p:nvSpPr>
          <p:spPr>
            <a:xfrm>
              <a:off x="649925" y="590050"/>
              <a:ext cx="133975" cy="25"/>
            </a:xfrm>
            <a:custGeom>
              <a:avLst/>
              <a:gdLst/>
              <a:ahLst/>
              <a:cxnLst/>
              <a:rect l="0" t="0" r="0" b="0"/>
              <a:pathLst>
                <a:path w="5359" h="1" fill="none" extrusionOk="0">
                  <a:moveTo>
                    <a:pt x="5358" y="0"/>
                  </a:moveTo>
                  <a:lnTo>
                    <a:pt x="0"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420"/>
            <p:cNvSpPr/>
            <p:nvPr/>
          </p:nvSpPr>
          <p:spPr>
            <a:xfrm>
              <a:off x="649925" y="5346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421"/>
            <p:cNvSpPr/>
            <p:nvPr/>
          </p:nvSpPr>
          <p:spPr>
            <a:xfrm>
              <a:off x="649925" y="4798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422"/>
            <p:cNvSpPr/>
            <p:nvPr/>
          </p:nvSpPr>
          <p:spPr>
            <a:xfrm>
              <a:off x="649925" y="4244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423"/>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424"/>
            <p:cNvSpPr/>
            <p:nvPr/>
          </p:nvSpPr>
          <p:spPr>
            <a:xfrm>
              <a:off x="654800"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425"/>
            <p:cNvSpPr/>
            <p:nvPr/>
          </p:nvSpPr>
          <p:spPr>
            <a:xfrm>
              <a:off x="7376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426"/>
            <p:cNvSpPr/>
            <p:nvPr/>
          </p:nvSpPr>
          <p:spPr>
            <a:xfrm>
              <a:off x="8204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427"/>
            <p:cNvSpPr/>
            <p:nvPr/>
          </p:nvSpPr>
          <p:spPr>
            <a:xfrm>
              <a:off x="903225"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extLst>
      <p:ext uri="{BB962C8B-B14F-4D97-AF65-F5344CB8AC3E}">
        <p14:creationId xmlns:p14="http://schemas.microsoft.com/office/powerpoint/2010/main" val="308797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D4D86F-AD49-0746-84C0-22EAAEBB309A}"/>
              </a:ext>
            </a:extLst>
          </p:cNvPr>
          <p:cNvSpPr>
            <a:spLocks noGrp="1"/>
          </p:cNvSpPr>
          <p:nvPr>
            <p:ph type="title"/>
          </p:nvPr>
        </p:nvSpPr>
        <p:spPr>
          <a:xfrm>
            <a:off x="1381250" y="922668"/>
            <a:ext cx="6770530" cy="435600"/>
          </a:xfrm>
        </p:spPr>
        <p:txBody>
          <a:bodyPr/>
          <a:lstStyle/>
          <a:p>
            <a:r>
              <a:rPr lang="en-US" sz="2400" dirty="0"/>
              <a:t>Africa’s energy needs are critical and urgent</a:t>
            </a:r>
          </a:p>
        </p:txBody>
      </p:sp>
      <p:sp>
        <p:nvSpPr>
          <p:cNvPr id="6" name="Text Placeholder 5">
            <a:extLst>
              <a:ext uri="{FF2B5EF4-FFF2-40B4-BE49-F238E27FC236}">
                <a16:creationId xmlns:a16="http://schemas.microsoft.com/office/drawing/2014/main" id="{E27D8A89-5132-314C-9230-909031A3D45D}"/>
              </a:ext>
            </a:extLst>
          </p:cNvPr>
          <p:cNvSpPr>
            <a:spLocks noGrp="1"/>
          </p:cNvSpPr>
          <p:nvPr>
            <p:ph type="body" idx="1"/>
          </p:nvPr>
        </p:nvSpPr>
        <p:spPr>
          <a:xfrm>
            <a:off x="846230" y="2031300"/>
            <a:ext cx="7305550" cy="3112200"/>
          </a:xfrm>
        </p:spPr>
        <p:txBody>
          <a:bodyPr/>
          <a:lstStyle/>
          <a:p>
            <a:pPr algn="just"/>
            <a:r>
              <a:rPr lang="en-US" sz="2000" b="1" dirty="0"/>
              <a:t>588 millions Africans </a:t>
            </a:r>
            <a:r>
              <a:rPr lang="en-US" sz="2000" dirty="0"/>
              <a:t>live without access to electricity – the bulk live in Sub-Saharan Africa.</a:t>
            </a:r>
          </a:p>
          <a:p>
            <a:pPr algn="just"/>
            <a:r>
              <a:rPr lang="en-US" sz="2000" dirty="0"/>
              <a:t>Energy sector bottlenecks cost the continent </a:t>
            </a:r>
            <a:r>
              <a:rPr lang="en-US" sz="2000" b="1" dirty="0"/>
              <a:t>2-4 % GDP annually.</a:t>
            </a:r>
          </a:p>
          <a:p>
            <a:pPr algn="just"/>
            <a:r>
              <a:rPr lang="en-US" sz="2000" b="1" dirty="0"/>
              <a:t>The continent cannot develop in the dark.</a:t>
            </a:r>
          </a:p>
        </p:txBody>
      </p:sp>
    </p:spTree>
    <p:extLst>
      <p:ext uri="{BB962C8B-B14F-4D97-AF65-F5344CB8AC3E}">
        <p14:creationId xmlns:p14="http://schemas.microsoft.com/office/powerpoint/2010/main" val="341240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BFC7-77F3-324D-B9B1-A7721B811AB1}"/>
              </a:ext>
            </a:extLst>
          </p:cNvPr>
          <p:cNvSpPr>
            <a:spLocks noGrp="1"/>
          </p:cNvSpPr>
          <p:nvPr>
            <p:ph type="title"/>
          </p:nvPr>
        </p:nvSpPr>
        <p:spPr>
          <a:xfrm>
            <a:off x="1381250" y="922668"/>
            <a:ext cx="7470920" cy="435600"/>
          </a:xfrm>
        </p:spPr>
        <p:txBody>
          <a:bodyPr/>
          <a:lstStyle/>
          <a:p>
            <a:r>
              <a:rPr lang="en-US" sz="2400" dirty="0"/>
              <a:t>African Development Bank launched the New Deal on Energy for Africa in 2016</a:t>
            </a:r>
          </a:p>
        </p:txBody>
      </p:sp>
      <p:sp>
        <p:nvSpPr>
          <p:cNvPr id="3" name="Text Placeholder 2">
            <a:extLst>
              <a:ext uri="{FF2B5EF4-FFF2-40B4-BE49-F238E27FC236}">
                <a16:creationId xmlns:a16="http://schemas.microsoft.com/office/drawing/2014/main" id="{BC79B3CF-F1D5-414C-B176-916EAC3BB6F8}"/>
              </a:ext>
            </a:extLst>
          </p:cNvPr>
          <p:cNvSpPr>
            <a:spLocks noGrp="1"/>
          </p:cNvSpPr>
          <p:nvPr>
            <p:ph type="body" idx="1"/>
          </p:nvPr>
        </p:nvSpPr>
        <p:spPr>
          <a:xfrm>
            <a:off x="817046" y="1783520"/>
            <a:ext cx="7490375" cy="3112200"/>
          </a:xfrm>
        </p:spPr>
        <p:txBody>
          <a:bodyPr/>
          <a:lstStyle/>
          <a:p>
            <a:r>
              <a:rPr lang="en-US" sz="2000" i="1" dirty="0"/>
              <a:t>Lighting up and powering Africa</a:t>
            </a:r>
            <a:r>
              <a:rPr lang="en-US" sz="2000" dirty="0"/>
              <a:t> is the first of the Bank’s High-5 priorities.</a:t>
            </a:r>
          </a:p>
          <a:p>
            <a:r>
              <a:rPr lang="en-US" sz="2000" dirty="0"/>
              <a:t>Bank has launched New Deal on Energy for Africa to achieve universal access by 2025:</a:t>
            </a:r>
          </a:p>
          <a:p>
            <a:pPr lvl="1"/>
            <a:r>
              <a:rPr lang="en-US" sz="1800" b="1" dirty="0"/>
              <a:t>160 GW </a:t>
            </a:r>
            <a:r>
              <a:rPr lang="en-US" sz="1800" dirty="0"/>
              <a:t>on-grid generation,</a:t>
            </a:r>
          </a:p>
          <a:p>
            <a:pPr lvl="1"/>
            <a:r>
              <a:rPr lang="en-US" sz="1800" b="1" dirty="0"/>
              <a:t>130 million </a:t>
            </a:r>
            <a:r>
              <a:rPr lang="en-US" sz="1800" dirty="0"/>
              <a:t>new on-grid connections,</a:t>
            </a:r>
          </a:p>
          <a:p>
            <a:pPr lvl="1"/>
            <a:r>
              <a:rPr lang="en-US" sz="1800" b="1" dirty="0"/>
              <a:t>75 million </a:t>
            </a:r>
            <a:r>
              <a:rPr lang="en-US" sz="1800" dirty="0"/>
              <a:t>new off-grid connections,</a:t>
            </a:r>
          </a:p>
          <a:p>
            <a:pPr lvl="1"/>
            <a:r>
              <a:rPr lang="en-US" sz="1800" b="1" dirty="0"/>
              <a:t>150 million </a:t>
            </a:r>
            <a:r>
              <a:rPr lang="en-US" sz="1800" dirty="0"/>
              <a:t>households with access to clean cooking solutions.</a:t>
            </a:r>
          </a:p>
        </p:txBody>
      </p:sp>
    </p:spTree>
    <p:extLst>
      <p:ext uri="{BB962C8B-B14F-4D97-AF65-F5344CB8AC3E}">
        <p14:creationId xmlns:p14="http://schemas.microsoft.com/office/powerpoint/2010/main" val="346578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9BF6-F7AF-BB4B-8A28-1FDEF56D488B}"/>
              </a:ext>
            </a:extLst>
          </p:cNvPr>
          <p:cNvSpPr>
            <a:spLocks noGrp="1"/>
          </p:cNvSpPr>
          <p:nvPr>
            <p:ph type="title"/>
          </p:nvPr>
        </p:nvSpPr>
        <p:spPr>
          <a:xfrm>
            <a:off x="1381250" y="922668"/>
            <a:ext cx="7325006" cy="435600"/>
          </a:xfrm>
        </p:spPr>
        <p:txBody>
          <a:bodyPr/>
          <a:lstStyle/>
          <a:p>
            <a:r>
              <a:rPr lang="en-US" sz="2400" dirty="0"/>
              <a:t>The private sector has an important role to play in achieving the New Deal targets</a:t>
            </a:r>
          </a:p>
        </p:txBody>
      </p:sp>
      <p:sp>
        <p:nvSpPr>
          <p:cNvPr id="3" name="Text Placeholder 2">
            <a:extLst>
              <a:ext uri="{FF2B5EF4-FFF2-40B4-BE49-F238E27FC236}">
                <a16:creationId xmlns:a16="http://schemas.microsoft.com/office/drawing/2014/main" id="{0B3242DB-F683-F24E-A11E-16EFDF20E865}"/>
              </a:ext>
            </a:extLst>
          </p:cNvPr>
          <p:cNvSpPr>
            <a:spLocks noGrp="1"/>
          </p:cNvSpPr>
          <p:nvPr>
            <p:ph type="body" idx="1"/>
          </p:nvPr>
        </p:nvSpPr>
        <p:spPr>
          <a:xfrm>
            <a:off x="739224" y="1657058"/>
            <a:ext cx="8122674" cy="3112200"/>
          </a:xfrm>
        </p:spPr>
        <p:txBody>
          <a:bodyPr/>
          <a:lstStyle/>
          <a:p>
            <a:pPr algn="just"/>
            <a:r>
              <a:rPr lang="en-US" sz="2000" dirty="0"/>
              <a:t>Achieving the New Deal on Energy for Africa </a:t>
            </a:r>
            <a:r>
              <a:rPr lang="en-GB" sz="2000" dirty="0"/>
              <a:t>requires a </a:t>
            </a:r>
            <a:r>
              <a:rPr lang="en-GB" sz="2000" b="1" dirty="0"/>
              <a:t>significant increase of private sector investments.</a:t>
            </a:r>
          </a:p>
          <a:p>
            <a:pPr algn="just"/>
            <a:r>
              <a:rPr lang="en-GB" sz="2000" b="1" dirty="0"/>
              <a:t>Sovereign and non-sovereign operations under one Vice-Presidency </a:t>
            </a:r>
            <a:r>
              <a:rPr lang="en-GB" sz="2000" dirty="0"/>
              <a:t>to enable leveraging of public resources to attract private sector investments.</a:t>
            </a:r>
          </a:p>
          <a:p>
            <a:pPr algn="just"/>
            <a:r>
              <a:rPr lang="en-US" sz="2000" dirty="0"/>
              <a:t>In 2017, Bank’s private sector lending in support of energy projects reached almost </a:t>
            </a:r>
            <a:r>
              <a:rPr lang="en-US" sz="2000" b="1" dirty="0"/>
              <a:t>USD 400 million – which represent a 40% increase from the previous year.</a:t>
            </a:r>
            <a:endParaRPr lang="en-US" sz="2000" dirty="0"/>
          </a:p>
        </p:txBody>
      </p:sp>
    </p:spTree>
    <p:extLst>
      <p:ext uri="{BB962C8B-B14F-4D97-AF65-F5344CB8AC3E}">
        <p14:creationId xmlns:p14="http://schemas.microsoft.com/office/powerpoint/2010/main" val="76045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3" name="Oval 2"/>
          <p:cNvSpPr/>
          <p:nvPr/>
        </p:nvSpPr>
        <p:spPr>
          <a:xfrm>
            <a:off x="625400" y="406400"/>
            <a:ext cx="3654300" cy="3654300"/>
          </a:xfrm>
          <a:prstGeom prst="ellipse">
            <a:avLst/>
          </a:prstGeom>
          <a:blipFill>
            <a:blip r:embed="rId3"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Shape 166"/>
          <p:cNvSpPr txBox="1">
            <a:spLocks noGrp="1"/>
          </p:cNvSpPr>
          <p:nvPr>
            <p:ph type="body" idx="4294967295"/>
          </p:nvPr>
        </p:nvSpPr>
        <p:spPr>
          <a:xfrm>
            <a:off x="4456482" y="1514366"/>
            <a:ext cx="4580514" cy="3148399"/>
          </a:xfrm>
          <a:prstGeom prst="rect">
            <a:avLst/>
          </a:prstGeom>
        </p:spPr>
        <p:txBody>
          <a:bodyPr spcFirstLastPara="1" wrap="square" lIns="91425" tIns="91425" rIns="91425" bIns="91425" anchor="ctr" anchorCtr="0">
            <a:noAutofit/>
          </a:bodyPr>
          <a:lstStyle/>
          <a:p>
            <a:pPr lvl="0"/>
            <a:r>
              <a:rPr lang="en-US" sz="1400" b="1" dirty="0">
                <a:latin typeface="+mn-lt"/>
              </a:rPr>
              <a:t>2 GW</a:t>
            </a:r>
            <a:r>
              <a:rPr lang="en-US" sz="1400" dirty="0">
                <a:latin typeface="+mn-lt"/>
              </a:rPr>
              <a:t> additional capacity, essentially from renewable energy sources.</a:t>
            </a:r>
          </a:p>
          <a:p>
            <a:pPr lvl="0"/>
            <a:r>
              <a:rPr lang="en-US" sz="1400" b="1" dirty="0">
                <a:latin typeface="+mn-lt"/>
              </a:rPr>
              <a:t>3,340 km of transmission lin</a:t>
            </a:r>
            <a:r>
              <a:rPr lang="en-US" sz="1400" dirty="0">
                <a:latin typeface="+mn-lt"/>
              </a:rPr>
              <a:t>es (of which 2,580 km of regional interconnections) along with </a:t>
            </a:r>
            <a:r>
              <a:rPr lang="en-US" sz="1400" b="1" dirty="0">
                <a:latin typeface="+mn-lt"/>
              </a:rPr>
              <a:t>24,300 km of distribution lines </a:t>
            </a:r>
            <a:r>
              <a:rPr lang="en-US" sz="1400" dirty="0">
                <a:latin typeface="+mn-lt"/>
              </a:rPr>
              <a:t>and associated/substations transformers.</a:t>
            </a:r>
          </a:p>
          <a:p>
            <a:pPr lvl="0"/>
            <a:r>
              <a:rPr lang="en-US" sz="1400" b="1" dirty="0">
                <a:latin typeface="+mn-lt"/>
              </a:rPr>
              <a:t>1.5 million direct electricity connections </a:t>
            </a:r>
            <a:r>
              <a:rPr lang="en-US" sz="1400" dirty="0">
                <a:latin typeface="+mn-lt"/>
              </a:rPr>
              <a:t>which will provide electricity to around </a:t>
            </a:r>
            <a:r>
              <a:rPr lang="en-US" sz="1400" b="1" dirty="0">
                <a:latin typeface="+mn-lt"/>
              </a:rPr>
              <a:t>7.1 million additional persons.</a:t>
            </a:r>
          </a:p>
          <a:p>
            <a:pPr lvl="0"/>
            <a:r>
              <a:rPr lang="en-US" sz="1400" b="1" dirty="0">
                <a:latin typeface="+mn-lt"/>
              </a:rPr>
              <a:t>10,600 jobs created during construction </a:t>
            </a:r>
            <a:r>
              <a:rPr lang="en-US" sz="1400" dirty="0">
                <a:latin typeface="+mn-lt"/>
              </a:rPr>
              <a:t>phase and </a:t>
            </a:r>
            <a:r>
              <a:rPr lang="en-US" sz="1400" b="1" dirty="0">
                <a:latin typeface="+mn-lt"/>
              </a:rPr>
              <a:t>1,000 during maintenance </a:t>
            </a:r>
            <a:r>
              <a:rPr lang="en-US" sz="1400" dirty="0">
                <a:latin typeface="+mn-lt"/>
              </a:rPr>
              <a:t>phase.</a:t>
            </a:r>
          </a:p>
        </p:txBody>
      </p:sp>
      <p:sp>
        <p:nvSpPr>
          <p:cNvPr id="169" name="Shape 169"/>
          <p:cNvSpPr/>
          <p:nvPr/>
        </p:nvSpPr>
        <p:spPr>
          <a:xfrm>
            <a:off x="625400" y="736700"/>
            <a:ext cx="790200" cy="7902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2" name="Shape 645"/>
          <p:cNvSpPr/>
          <p:nvPr/>
        </p:nvSpPr>
        <p:spPr>
          <a:xfrm>
            <a:off x="802182" y="909330"/>
            <a:ext cx="436635" cy="441950"/>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TextBox 3"/>
          <p:cNvSpPr txBox="1"/>
          <p:nvPr/>
        </p:nvSpPr>
        <p:spPr>
          <a:xfrm>
            <a:off x="4503735" y="449682"/>
            <a:ext cx="4486007" cy="1077218"/>
          </a:xfrm>
          <a:prstGeom prst="rect">
            <a:avLst/>
          </a:prstGeom>
          <a:noFill/>
        </p:spPr>
        <p:txBody>
          <a:bodyPr wrap="square" rtlCol="0">
            <a:spAutoFit/>
          </a:bodyPr>
          <a:lstStyle/>
          <a:p>
            <a:r>
              <a:rPr lang="en-US" sz="1600" b="1" dirty="0">
                <a:latin typeface="+mj-lt"/>
              </a:rPr>
              <a:t>In terms of impact, projects approved by the African Development Bank since the launch of the New Deal (2016 and 2017) will contribute towards:</a:t>
            </a:r>
          </a:p>
        </p:txBody>
      </p:sp>
    </p:spTree>
    <p:extLst>
      <p:ext uri="{BB962C8B-B14F-4D97-AF65-F5344CB8AC3E}">
        <p14:creationId xmlns:p14="http://schemas.microsoft.com/office/powerpoint/2010/main" val="293870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381250" y="919839"/>
            <a:ext cx="3878400" cy="435600"/>
          </a:xfrm>
          <a:prstGeom prst="rect">
            <a:avLst/>
          </a:prstGeom>
          <a:noFill/>
        </p:spPr>
        <p:txBody>
          <a:bodyPr spcFirstLastPara="1" wrap="square" lIns="91425" tIns="91425" rIns="91425" bIns="91425" anchor="ctr" anchorCtr="0">
            <a:noAutofit/>
          </a:bodyPr>
          <a:lstStyle/>
          <a:p>
            <a:pPr marL="0" lvl="0" indent="0">
              <a:spcBef>
                <a:spcPts val="0"/>
              </a:spcBef>
              <a:spcAft>
                <a:spcPts val="0"/>
              </a:spcAft>
              <a:buNone/>
            </a:pPr>
            <a:r>
              <a:rPr lang="en-US" dirty="0"/>
              <a:t>Presentation </a:t>
            </a:r>
            <a:r>
              <a:rPr lang="en-US" dirty="0">
                <a:highlight>
                  <a:srgbClr val="FFCD00"/>
                </a:highlight>
              </a:rPr>
              <a:t>outline</a:t>
            </a:r>
            <a:endParaRPr dirty="0">
              <a:highlight>
                <a:srgbClr val="FFCD00"/>
              </a:highlight>
            </a:endParaRPr>
          </a:p>
        </p:txBody>
      </p:sp>
      <p:sp>
        <p:nvSpPr>
          <p:cNvPr id="111" name="Shape 111"/>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fr-FR" sz="2000" dirty="0"/>
              <a:t>The </a:t>
            </a:r>
            <a:r>
              <a:rPr lang="fr-FR" sz="2000" dirty="0" err="1"/>
              <a:t>Bank’s</a:t>
            </a:r>
            <a:r>
              <a:rPr lang="fr-FR" sz="2000" dirty="0"/>
              <a:t> </a:t>
            </a:r>
            <a:r>
              <a:rPr lang="fr-FR" sz="2000" dirty="0" err="1"/>
              <a:t>Strategy</a:t>
            </a:r>
            <a:r>
              <a:rPr lang="fr-FR" sz="2000" dirty="0"/>
              <a:t> for the New Deal on </a:t>
            </a:r>
            <a:r>
              <a:rPr lang="fr-FR" sz="2000" dirty="0" err="1"/>
              <a:t>Energy</a:t>
            </a:r>
            <a:r>
              <a:rPr lang="fr-FR" sz="2000" dirty="0"/>
              <a:t> for </a:t>
            </a:r>
            <a:r>
              <a:rPr lang="fr-FR" sz="2000" dirty="0" err="1"/>
              <a:t>Africa</a:t>
            </a:r>
            <a:endParaRPr sz="2000" dirty="0"/>
          </a:p>
          <a:p>
            <a:pPr marL="457200" lvl="0" indent="-381000" rtl="0">
              <a:spcBef>
                <a:spcPts val="0"/>
              </a:spcBef>
              <a:spcAft>
                <a:spcPts val="0"/>
              </a:spcAft>
              <a:buSzPts val="2400"/>
              <a:buChar char="◉"/>
            </a:pPr>
            <a:r>
              <a:rPr lang="en-US" sz="2000" b="1" dirty="0"/>
              <a:t>Africa’s renewable energy potential and operations supported by the African Development Bank</a:t>
            </a:r>
          </a:p>
          <a:p>
            <a:pPr lvl="0">
              <a:spcBef>
                <a:spcPts val="0"/>
              </a:spcBef>
            </a:pPr>
            <a:r>
              <a:rPr lang="en-US" sz="2000" dirty="0"/>
              <a:t>African Development Bank </a:t>
            </a:r>
            <a:r>
              <a:rPr lang="en-US" sz="2000" dirty="0" smtClean="0"/>
              <a:t>special instruments </a:t>
            </a:r>
            <a:r>
              <a:rPr lang="en-US" sz="2000" dirty="0"/>
              <a:t>and initiatives in renewable energy</a:t>
            </a:r>
          </a:p>
          <a:p>
            <a:pPr lvl="0">
              <a:spcBef>
                <a:spcPts val="0"/>
              </a:spcBef>
            </a:pPr>
            <a:r>
              <a:rPr lang="en-US" sz="2000" dirty="0"/>
              <a:t>2018 Outlook: renewable energy projects and initiatives </a:t>
            </a:r>
          </a:p>
          <a:p>
            <a:pPr marL="0" lvl="0" indent="0">
              <a:spcBef>
                <a:spcPts val="600"/>
              </a:spcBef>
              <a:spcAft>
                <a:spcPts val="0"/>
              </a:spcAft>
              <a:buNone/>
            </a:pPr>
            <a:endParaRPr sz="2000" dirty="0"/>
          </a:p>
        </p:txBody>
      </p:sp>
      <p:grpSp>
        <p:nvGrpSpPr>
          <p:cNvPr id="9" name="Shape 413"/>
          <p:cNvGrpSpPr/>
          <p:nvPr/>
        </p:nvGrpSpPr>
        <p:grpSpPr>
          <a:xfrm>
            <a:off x="895890" y="982629"/>
            <a:ext cx="217750" cy="284040"/>
            <a:chOff x="590250" y="244200"/>
            <a:chExt cx="407975" cy="532175"/>
          </a:xfrm>
        </p:grpSpPr>
        <p:sp>
          <p:nvSpPr>
            <p:cNvPr id="10" name="Shape 414"/>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15"/>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16"/>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417"/>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418"/>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419"/>
            <p:cNvSpPr/>
            <p:nvPr/>
          </p:nvSpPr>
          <p:spPr>
            <a:xfrm>
              <a:off x="649925" y="590050"/>
              <a:ext cx="133975" cy="25"/>
            </a:xfrm>
            <a:custGeom>
              <a:avLst/>
              <a:gdLst/>
              <a:ahLst/>
              <a:cxnLst/>
              <a:rect l="0" t="0" r="0" b="0"/>
              <a:pathLst>
                <a:path w="5359" h="1" fill="none" extrusionOk="0">
                  <a:moveTo>
                    <a:pt x="5358" y="0"/>
                  </a:moveTo>
                  <a:lnTo>
                    <a:pt x="0" y="0"/>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420"/>
            <p:cNvSpPr/>
            <p:nvPr/>
          </p:nvSpPr>
          <p:spPr>
            <a:xfrm>
              <a:off x="649925" y="5346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421"/>
            <p:cNvSpPr/>
            <p:nvPr/>
          </p:nvSpPr>
          <p:spPr>
            <a:xfrm>
              <a:off x="649925" y="4798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422"/>
            <p:cNvSpPr/>
            <p:nvPr/>
          </p:nvSpPr>
          <p:spPr>
            <a:xfrm>
              <a:off x="649925" y="424425"/>
              <a:ext cx="255750" cy="25"/>
            </a:xfrm>
            <a:custGeom>
              <a:avLst/>
              <a:gdLst/>
              <a:ahLst/>
              <a:cxnLst/>
              <a:rect l="0" t="0" r="0" b="0"/>
              <a:pathLst>
                <a:path w="10230" h="1" fill="none" extrusionOk="0">
                  <a:moveTo>
                    <a:pt x="10229" y="1"/>
                  </a:moveTo>
                  <a:lnTo>
                    <a:pt x="0" y="1"/>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423"/>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424"/>
            <p:cNvSpPr/>
            <p:nvPr/>
          </p:nvSpPr>
          <p:spPr>
            <a:xfrm>
              <a:off x="654800"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425"/>
            <p:cNvSpPr/>
            <p:nvPr/>
          </p:nvSpPr>
          <p:spPr>
            <a:xfrm>
              <a:off x="7376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426"/>
            <p:cNvSpPr/>
            <p:nvPr/>
          </p:nvSpPr>
          <p:spPr>
            <a:xfrm>
              <a:off x="820400" y="244200"/>
              <a:ext cx="25" cy="51175"/>
            </a:xfrm>
            <a:custGeom>
              <a:avLst/>
              <a:gdLst/>
              <a:ahLst/>
              <a:cxnLst/>
              <a:rect l="0" t="0" r="0" b="0"/>
              <a:pathLst>
                <a:path w="1" h="2047" fill="none" extrusionOk="0">
                  <a:moveTo>
                    <a:pt x="1" y="1"/>
                  </a:moveTo>
                  <a:lnTo>
                    <a:pt x="1"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427"/>
            <p:cNvSpPr/>
            <p:nvPr/>
          </p:nvSpPr>
          <p:spPr>
            <a:xfrm>
              <a:off x="903225" y="244200"/>
              <a:ext cx="25" cy="51175"/>
            </a:xfrm>
            <a:custGeom>
              <a:avLst/>
              <a:gdLst/>
              <a:ahLst/>
              <a:cxnLst/>
              <a:rect l="0" t="0" r="0" b="0"/>
              <a:pathLst>
                <a:path w="1" h="2047" fill="none" extrusionOk="0">
                  <a:moveTo>
                    <a:pt x="0" y="1"/>
                  </a:moveTo>
                  <a:lnTo>
                    <a:pt x="0" y="2046"/>
                  </a:lnTo>
                </a:path>
              </a:pathLst>
            </a:custGeom>
            <a:noFill/>
            <a:ln w="9525" cap="rnd" cmpd="sng">
              <a:solidFill>
                <a:srgbClr val="00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extLst>
      <p:ext uri="{BB962C8B-B14F-4D97-AF65-F5344CB8AC3E}">
        <p14:creationId xmlns:p14="http://schemas.microsoft.com/office/powerpoint/2010/main" val="319115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88BA-F14B-EE46-BA2F-2A1938F38023}"/>
              </a:ext>
            </a:extLst>
          </p:cNvPr>
          <p:cNvSpPr>
            <a:spLocks noGrp="1"/>
          </p:cNvSpPr>
          <p:nvPr>
            <p:ph type="title"/>
          </p:nvPr>
        </p:nvSpPr>
        <p:spPr>
          <a:xfrm>
            <a:off x="1381250" y="886857"/>
            <a:ext cx="7571831" cy="435600"/>
          </a:xfrm>
        </p:spPr>
        <p:txBody>
          <a:bodyPr/>
          <a:lstStyle/>
          <a:p>
            <a:r>
              <a:rPr lang="en-US" sz="2400" dirty="0"/>
              <a:t>Africa has an immense renewable energy potential </a:t>
            </a:r>
          </a:p>
        </p:txBody>
      </p:sp>
      <p:pic>
        <p:nvPicPr>
          <p:cNvPr id="4" name="Image 3"/>
          <p:cNvPicPr>
            <a:picLocks noChangeAspect="1"/>
          </p:cNvPicPr>
          <p:nvPr/>
        </p:nvPicPr>
        <p:blipFill>
          <a:blip r:embed="rId3"/>
          <a:stretch>
            <a:fillRect/>
          </a:stretch>
        </p:blipFill>
        <p:spPr>
          <a:xfrm>
            <a:off x="920288" y="1548760"/>
            <a:ext cx="3802184" cy="3330766"/>
          </a:xfrm>
          <a:prstGeom prst="rect">
            <a:avLst/>
          </a:prstGeom>
        </p:spPr>
      </p:pic>
      <p:sp>
        <p:nvSpPr>
          <p:cNvPr id="5" name="Rectangle 4"/>
          <p:cNvSpPr/>
          <p:nvPr/>
        </p:nvSpPr>
        <p:spPr>
          <a:xfrm>
            <a:off x="849094" y="4866437"/>
            <a:ext cx="4648812" cy="246221"/>
          </a:xfrm>
          <a:prstGeom prst="rect">
            <a:avLst/>
          </a:prstGeom>
        </p:spPr>
        <p:txBody>
          <a:bodyPr wrap="square">
            <a:spAutoFit/>
          </a:bodyPr>
          <a:lstStyle/>
          <a:p>
            <a:pPr algn="just"/>
            <a:r>
              <a:rPr lang="en-US" sz="1000" i="1" dirty="0"/>
              <a:t>Distribution of identified renewable energy potential in Africa (Source: IRENA)</a:t>
            </a:r>
            <a:endParaRPr lang="fr-FR" sz="1000" i="1" dirty="0"/>
          </a:p>
        </p:txBody>
      </p:sp>
      <p:sp>
        <p:nvSpPr>
          <p:cNvPr id="7" name="TextBox 6">
            <a:extLst>
              <a:ext uri="{FF2B5EF4-FFF2-40B4-BE49-F238E27FC236}">
                <a16:creationId xmlns:a16="http://schemas.microsoft.com/office/drawing/2014/main" id="{07E3B939-6367-974A-AAA9-B6168AD612DD}"/>
              </a:ext>
            </a:extLst>
          </p:cNvPr>
          <p:cNvSpPr txBox="1"/>
          <p:nvPr/>
        </p:nvSpPr>
        <p:spPr>
          <a:xfrm>
            <a:off x="5306502" y="1984188"/>
            <a:ext cx="3062435" cy="1815882"/>
          </a:xfrm>
          <a:prstGeom prst="rect">
            <a:avLst/>
          </a:prstGeom>
          <a:noFill/>
        </p:spPr>
        <p:txBody>
          <a:bodyPr wrap="square" rtlCol="0">
            <a:spAutoFit/>
          </a:bodyPr>
          <a:lstStyle/>
          <a:p>
            <a:r>
              <a:rPr lang="en-US" dirty="0">
                <a:ea typeface="Calibri" panose="020F0502020204030204" pitchFamily="34" charset="0"/>
                <a:cs typeface="Times New Roman" panose="02020603050405020304" pitchFamily="18" charset="0"/>
              </a:rPr>
              <a:t>The International Renewable Energy Agency (IRENA) estimates the cost-effective potential for renewable energy in Africa at </a:t>
            </a:r>
            <a:r>
              <a:rPr lang="en-US" b="1" dirty="0">
                <a:ea typeface="Calibri" panose="020F0502020204030204" pitchFamily="34" charset="0"/>
                <a:cs typeface="Times New Roman" panose="02020603050405020304" pitchFamily="18" charset="0"/>
              </a:rPr>
              <a:t>310 GW by 2030 </a:t>
            </a:r>
            <a:r>
              <a:rPr lang="en-US" dirty="0">
                <a:ea typeface="Calibri" panose="020F0502020204030204" pitchFamily="34" charset="0"/>
                <a:cs typeface="Times New Roman" panose="02020603050405020304" pitchFamily="18" charset="0"/>
              </a:rPr>
              <a:t>and </a:t>
            </a:r>
            <a:r>
              <a:rPr lang="en-US" dirty="0"/>
              <a:t>tapping this potential would require an annual investment of </a:t>
            </a:r>
            <a:r>
              <a:rPr lang="en-US" b="1" dirty="0"/>
              <a:t>USD 32 billion</a:t>
            </a:r>
            <a:r>
              <a:rPr lang="en-US" dirty="0"/>
              <a:t> for renewables generation capacity.</a:t>
            </a:r>
            <a:endParaRPr lang="fr-FR" dirty="0"/>
          </a:p>
        </p:txBody>
      </p:sp>
    </p:spTree>
    <p:extLst>
      <p:ext uri="{BB962C8B-B14F-4D97-AF65-F5344CB8AC3E}">
        <p14:creationId xmlns:p14="http://schemas.microsoft.com/office/powerpoint/2010/main" val="34108214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Fgc0..38XEemwPJAzPgVEw"/>
</p:tagLst>
</file>

<file path=ppt/theme/theme1.xml><?xml version="1.0" encoding="utf-8"?>
<a:theme xmlns:a="http://schemas.openxmlformats.org/drawingml/2006/main"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ntoduction to PEVP_24012018" id="{8AF4C906-0B61-0142-B14A-119B20C42EA6}" vid="{EBA17D0C-F981-F74A-950F-FDA7AA4301C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Viola template</Template>
  <TotalTime>488</TotalTime>
  <Words>1754</Words>
  <Application>Microsoft Office PowerPoint</Application>
  <PresentationFormat>On-screen Show (16:9)</PresentationFormat>
  <Paragraphs>140</Paragraphs>
  <Slides>20</Slides>
  <Notes>10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3" baseType="lpstr">
      <vt:lpstr>ＭＳ Ｐゴシック</vt:lpstr>
      <vt:lpstr>Arial</vt:lpstr>
      <vt:lpstr>Arial Unicode MS</vt:lpstr>
      <vt:lpstr>Avenir Black</vt:lpstr>
      <vt:lpstr>Calibri</vt:lpstr>
      <vt:lpstr>Cambria</vt:lpstr>
      <vt:lpstr>Estrangelo Edessa</vt:lpstr>
      <vt:lpstr>Lora</vt:lpstr>
      <vt:lpstr>Quattrocento Sans</vt:lpstr>
      <vt:lpstr>Times New Roman</vt:lpstr>
      <vt:lpstr>Verdana</vt:lpstr>
      <vt:lpstr>Viola template</vt:lpstr>
      <vt:lpstr>think-cell Slide</vt:lpstr>
      <vt:lpstr>Lighting up and powering Africa with the African Development Bank</vt:lpstr>
      <vt:lpstr>Hello!</vt:lpstr>
      <vt:lpstr>Presentation outline</vt:lpstr>
      <vt:lpstr>Africa’s energy needs are critical and urgent</vt:lpstr>
      <vt:lpstr>African Development Bank launched the New Deal on Energy for Africa in 2016</vt:lpstr>
      <vt:lpstr>The private sector has an important role to play in achieving the New Deal targets</vt:lpstr>
      <vt:lpstr>PowerPoint Presentation</vt:lpstr>
      <vt:lpstr>Presentation outline</vt:lpstr>
      <vt:lpstr>Africa has an immense renewable energy potential </vt:lpstr>
      <vt:lpstr>The African Development Bank’s interventions cover all facets of renewable energy</vt:lpstr>
      <vt:lpstr>Selected renewable energy projects supported by the African Development Bank (1/3)</vt:lpstr>
      <vt:lpstr>Selected renewable energy projects supported by the African Development Bank (2/3)</vt:lpstr>
      <vt:lpstr>Selected renewable energy projects supported by the African Development Bank (3/3)</vt:lpstr>
      <vt:lpstr>Presentation outline</vt:lpstr>
      <vt:lpstr>The Facility for Energy Inclusion (FEI)</vt:lpstr>
      <vt:lpstr>Sustainable Energy Fund for Africa (SEFA)</vt:lpstr>
      <vt:lpstr>Presentation outline</vt:lpstr>
      <vt:lpstr>Selected operations expected to be supported by the African Development Bank</vt:lpstr>
      <vt:lpstr>Initiatives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Africa’s energy needs and opportunities with the African Development Bank</dc:title>
  <dc:creator>dieter gijsbrechts</dc:creator>
  <cp:lastModifiedBy>Daniel Schroth</cp:lastModifiedBy>
  <cp:revision>63</cp:revision>
  <dcterms:created xsi:type="dcterms:W3CDTF">2018-02-26T09:21:18Z</dcterms:created>
  <dcterms:modified xsi:type="dcterms:W3CDTF">2018-02-26T23:28:16Z</dcterms:modified>
</cp:coreProperties>
</file>