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762" r:id="rId2"/>
    <p:sldId id="807" r:id="rId3"/>
    <p:sldId id="808" r:id="rId4"/>
    <p:sldId id="824" r:id="rId5"/>
    <p:sldId id="822" r:id="rId6"/>
    <p:sldId id="817" r:id="rId7"/>
    <p:sldId id="818" r:id="rId8"/>
    <p:sldId id="819" r:id="rId9"/>
    <p:sldId id="752" r:id="rId10"/>
    <p:sldId id="821" r:id="rId11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1393D7-6618-AB44-87E6-EAC89E4A8F68}">
          <p14:sldIdLst>
            <p14:sldId id="762"/>
            <p14:sldId id="807"/>
            <p14:sldId id="808"/>
            <p14:sldId id="824"/>
            <p14:sldId id="822"/>
            <p14:sldId id="817"/>
            <p14:sldId id="818"/>
            <p14:sldId id="819"/>
            <p14:sldId id="752"/>
            <p14:sldId id="8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YE, MBAYE" initials="GM" lastIdx="3" clrIdx="0">
    <p:extLst/>
  </p:cmAuthor>
  <p:cmAuthor id="2" name="Ulric Algar" initials="UA" lastIdx="2" clrIdx="1">
    <p:extLst/>
  </p:cmAuthor>
  <p:cmAuthor id="3" name="melissa@tnng.co.za" initials="me" lastIdx="15" clrIdx="2">
    <p:extLst/>
  </p:cmAuthor>
  <p:cmAuthor id="4" name="Guest" initials="Gu" lastIdx="10" clrIdx="3"/>
  <p:cmAuthor id="5" name="NDENDENDA, PRISCA GERALDINE" initials="NPG" lastIdx="3" clrIdx="4">
    <p:extLst/>
  </p:cmAuthor>
  <p:cmAuthor id="7" name="hassatou.nsele@hotmail.com" initials="h" lastIdx="1" clrIdx="6">
    <p:extLst/>
  </p:cmAuthor>
  <p:cmAuthor id="8" name="Dije Sidikou" initials="DS" lastIdx="2" clrIdx="7">
    <p:extLst/>
  </p:cmAuthor>
  <p:cmAuthor id="10" name="Prisca Géraldine NDENDENDA" initials="PGN" lastIdx="1" clrIdx="9">
    <p:extLst/>
  </p:cmAuthor>
  <p:cmAuthor id="11" name="Emery N." initials="EN" lastIdx="42" clrIdx="10">
    <p:extLst/>
  </p:cmAuthor>
  <p:cmAuthor id="12" name="shelley@tnng.co.za" initials="sh" lastIdx="25" clrIdx="11">
    <p:extLst/>
  </p:cmAuthor>
  <p:cmAuthor id="13" name="stephanie simon" initials="ss" lastIdx="4" clrIdx="12">
    <p:extLst/>
  </p:cmAuthor>
  <p:cmAuthor id="14" name="SIMON, STEPHANIE" initials="SS" lastIdx="2" clrIdx="13">
    <p:extLst>
      <p:ext uri="{19B8F6BF-5375-455C-9EA6-DF929625EA0E}">
        <p15:presenceInfo xmlns:p15="http://schemas.microsoft.com/office/powerpoint/2012/main" userId="S-1-5-21-725345543-1957994488-2146389909-1073747098" providerId="AD"/>
      </p:ext>
    </p:extLst>
  </p:cmAuthor>
  <p:cmAuthor id="15" name="SIMON, STEPHANIE" initials="SS [2]" lastIdx="7" clrIdx="14">
    <p:extLst>
      <p:ext uri="{19B8F6BF-5375-455C-9EA6-DF929625EA0E}">
        <p15:presenceInfo xmlns:p15="http://schemas.microsoft.com/office/powerpoint/2012/main" userId="SIMON, STEPHANIE" providerId="None"/>
      </p:ext>
    </p:extLst>
  </p:cmAuthor>
  <p:cmAuthor id="16" name="WERNER, KEITH" initials="WK" lastIdx="8" clrIdx="15">
    <p:extLst>
      <p:ext uri="{19B8F6BF-5375-455C-9EA6-DF929625EA0E}">
        <p15:presenceInfo xmlns:p15="http://schemas.microsoft.com/office/powerpoint/2012/main" userId="S-1-5-21-725345543-1957994488-2146389909-1073745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15C"/>
    <a:srgbClr val="3C7483"/>
    <a:srgbClr val="D7CA8E"/>
    <a:srgbClr val="C55A57"/>
    <a:srgbClr val="477995"/>
    <a:srgbClr val="F8F7E1"/>
    <a:srgbClr val="6BB0F0"/>
    <a:srgbClr val="F9F9E7"/>
    <a:srgbClr val="FCFCF2"/>
    <a:srgbClr val="EBE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4954" autoAdjust="0"/>
  </p:normalViewPr>
  <p:slideViewPr>
    <p:cSldViewPr snapToGrid="0" showGuides="1">
      <p:cViewPr varScale="1">
        <p:scale>
          <a:sx n="96" d="100"/>
          <a:sy n="96" d="100"/>
        </p:scale>
        <p:origin x="1200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regneark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35562302135123E-2"/>
          <c:y val="0.14575054323793019"/>
          <c:w val="0.93697168971442202"/>
          <c:h val="0.62876092948292495"/>
        </c:manualLayout>
      </c:layout>
      <c:lineChart>
        <c:grouping val="standard"/>
        <c:varyColors val="0"/>
        <c:ser>
          <c:idx val="0"/>
          <c:order val="0"/>
          <c:tx>
            <c:strRef>
              <c:f>Feuil3!$B$2</c:f>
              <c:strCache>
                <c:ptCount val="1"/>
                <c:pt idx="0">
                  <c:v>FDI</c:v>
                </c:pt>
              </c:strCache>
            </c:strRef>
          </c:tx>
          <c:spPr>
            <a:ln w="50800" cap="rnd" cmpd="sng" algn="ctr">
              <a:solidFill>
                <a:srgbClr val="D2C286"/>
              </a:solidFill>
              <a:round/>
            </a:ln>
            <a:effectLst/>
          </c:spPr>
          <c:marker>
            <c:symbol val="none"/>
          </c:marker>
          <c:cat>
            <c:numRef>
              <c:f>Feuil3!$C$1:$I$1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Feuil3!$C$2:$I$2</c:f>
              <c:numCache>
                <c:formatCode>General</c:formatCode>
                <c:ptCount val="7"/>
                <c:pt idx="0">
                  <c:v>46</c:v>
                </c:pt>
                <c:pt idx="1">
                  <c:v>49.8</c:v>
                </c:pt>
                <c:pt idx="2">
                  <c:v>49.4</c:v>
                </c:pt>
                <c:pt idx="3">
                  <c:v>53.1</c:v>
                </c:pt>
                <c:pt idx="4">
                  <c:v>56</c:v>
                </c:pt>
                <c:pt idx="5">
                  <c:v>51.3</c:v>
                </c:pt>
                <c:pt idx="6">
                  <c:v>56.5</c:v>
                </c:pt>
              </c:numCache>
            </c:numRef>
          </c:val>
          <c:smooth val="0"/>
          <c:extLst xmlns:c16r3="http://schemas.microsoft.com/office/drawing/2017/03/chart">
            <c:ext xmlns:c16="http://schemas.microsoft.com/office/drawing/2014/chart" uri="{C3380CC4-5D6E-409C-BE32-E72D297353CC}">
              <c16:uniqueId val="{00000000-0FAF-4A6C-8A02-489343FA4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655899792"/>
        <c:axId val="-1655907408"/>
      </c:lineChart>
      <c:catAx>
        <c:axId val="-165589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rgbClr val="2E5864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655907408"/>
        <c:crosses val="autoZero"/>
        <c:auto val="1"/>
        <c:lblAlgn val="ctr"/>
        <c:lblOffset val="100"/>
        <c:noMultiLvlLbl val="0"/>
      </c:catAx>
      <c:valAx>
        <c:axId val="-1655907408"/>
        <c:scaling>
          <c:orientation val="minMax"/>
          <c:max val="60"/>
          <c:min val="45"/>
        </c:scaling>
        <c:delete val="0"/>
        <c:axPos val="l"/>
        <c:numFmt formatCode="General" sourceLinked="1"/>
        <c:majorTickMark val="out"/>
        <c:minorTickMark val="none"/>
        <c:tickLblPos val="nextTo"/>
        <c:crossAx val="-165589979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E5864"/>
          </a:solidFill>
        </a:defRPr>
      </a:pPr>
      <a:endParaRPr lang="nb-NO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400" b="1" i="0" u="none" strike="noStrike" kern="1200" spc="0" baseline="0" dirty="0" err="1">
                <a:solidFill>
                  <a:srgbClr val="477995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fr-FR" sz="1400" b="1" kern="1200" dirty="0" err="1">
                <a:solidFill>
                  <a:srgbClr val="477995"/>
                </a:solidFill>
                <a:latin typeface="Garamond" panose="02020404030301010803" pitchFamily="18" charset="0"/>
                <a:ea typeface="+mn-ea"/>
                <a:cs typeface="+mn-cs"/>
              </a:rPr>
              <a:t>Approved projets 2000-2017</a:t>
            </a:r>
          </a:p>
        </c:rich>
      </c:tx>
      <c:layout>
        <c:manualLayout>
          <c:xMode val="edge"/>
          <c:yMode val="edge"/>
          <c:x val="0.37191571989225669"/>
          <c:y val="0.23299137847327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1" i="0" u="none" strike="noStrike" kern="1200" spc="0" baseline="0" dirty="0" err="1">
              <a:solidFill>
                <a:srgbClr val="477995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nb-N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Approved!$E$3</c:f>
              <c:strCache>
                <c:ptCount val="1"/>
                <c:pt idx="0">
                  <c:v>Total Approval2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Approved!$A$4:$A$21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Approved!$E$4:$E$21</c:f>
              <c:numCache>
                <c:formatCode>General</c:formatCode>
                <c:ptCount val="18"/>
                <c:pt idx="0">
                  <c:v>408.80160439999997</c:v>
                </c:pt>
                <c:pt idx="1">
                  <c:v>271.73233159999995</c:v>
                </c:pt>
                <c:pt idx="2">
                  <c:v>281.51288379999994</c:v>
                </c:pt>
                <c:pt idx="3">
                  <c:v>291.33589860000001</c:v>
                </c:pt>
                <c:pt idx="4">
                  <c:v>203.1410784</c:v>
                </c:pt>
                <c:pt idx="5">
                  <c:v>250.80959315999999</c:v>
                </c:pt>
                <c:pt idx="6">
                  <c:v>396.85262875999996</c:v>
                </c:pt>
                <c:pt idx="7">
                  <c:v>1417.4582048</c:v>
                </c:pt>
                <c:pt idx="8">
                  <c:v>1275.5835810999999</c:v>
                </c:pt>
                <c:pt idx="9">
                  <c:v>1639.3337823199997</c:v>
                </c:pt>
                <c:pt idx="10">
                  <c:v>1702.9612494805849</c:v>
                </c:pt>
                <c:pt idx="11">
                  <c:v>1229.9189985448493</c:v>
                </c:pt>
                <c:pt idx="12">
                  <c:v>1063.1717553636381</c:v>
                </c:pt>
                <c:pt idx="13">
                  <c:v>1471.8386411999998</c:v>
                </c:pt>
                <c:pt idx="14">
                  <c:v>2174.3831022460595</c:v>
                </c:pt>
                <c:pt idx="15">
                  <c:v>2115.565936183641</c:v>
                </c:pt>
                <c:pt idx="16">
                  <c:v>2715.4350507090612</c:v>
                </c:pt>
                <c:pt idx="17">
                  <c:v>2415.4654643749645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C-0A47-B8CF-98C68A3CE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-1655900336"/>
        <c:axId val="-1655907952"/>
        <c:axId val="0"/>
        <c:extLst/>
      </c:bar3DChart>
      <c:catAx>
        <c:axId val="-165590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655907952"/>
        <c:crosses val="autoZero"/>
        <c:auto val="1"/>
        <c:lblAlgn val="ctr"/>
        <c:lblOffset val="100"/>
        <c:noMultiLvlLbl val="0"/>
      </c:catAx>
      <c:valAx>
        <c:axId val="-1655907952"/>
        <c:scaling>
          <c:orientation val="minMax"/>
          <c:max val="3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in USD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65590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</cdr:x>
      <cdr:y>0.05036</cdr:y>
    </cdr:from>
    <cdr:to>
      <cdr:x>0.1194</cdr:x>
      <cdr:y>0.10379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167" y="167075"/>
          <a:ext cx="653143" cy="177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0.03901</cdr:x>
      <cdr:y>0.05193</cdr:y>
    </cdr:from>
    <cdr:to>
      <cdr:x>0.28864</cdr:x>
      <cdr:y>0.16516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4712" y="174492"/>
          <a:ext cx="1182050" cy="380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2E5864"/>
              </a:solidFill>
            </a:rPr>
            <a:t>In USD billion</a:t>
          </a:r>
          <a:endParaRPr lang="fr-FR" sz="1100" dirty="0">
            <a:solidFill>
              <a:srgbClr val="2E5864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82FD-841D-FC44-A622-818E13006608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D295D-4BA6-0D4D-BBE1-4C00D5E8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1C753-E84D-4D30-AE4E-E1C3D94CC448}" type="datetimeFigureOut">
              <a:rPr lang="fr-FR" smtClean="0"/>
              <a:t>27/02/2018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F4F05-2846-4DD2-BD6A-E1E17B1897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21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9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33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18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9456" y="4711385"/>
            <a:ext cx="5435599" cy="4463415"/>
          </a:xfrm>
          <a:prstGeom prst="rect">
            <a:avLst/>
          </a:prstGeom>
        </p:spPr>
        <p:txBody>
          <a:bodyPr lIns="92431" tIns="92431" rIns="92431" bIns="9243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957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E12D3-B4CE-4BBB-BA1C-6AE17088C3D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8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34ED-8FA2-4A1E-A503-3FEE8D85EC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6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4F05-2846-4DD2-BD6A-E1E17B18975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25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DB 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5444" y="6281650"/>
            <a:ext cx="695398" cy="365125"/>
          </a:xfrm>
        </p:spPr>
        <p:txBody>
          <a:bodyPr/>
          <a:lstStyle>
            <a:lvl1pPr>
              <a:defRPr sz="1100">
                <a:latin typeface="Garamond"/>
              </a:defRPr>
            </a:lvl1pPr>
          </a:lstStyle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1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9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4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72008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980728"/>
            <a:ext cx="10972800" cy="558717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3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DB 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5444" y="6281650"/>
            <a:ext cx="695398" cy="365125"/>
          </a:xfrm>
        </p:spPr>
        <p:txBody>
          <a:bodyPr/>
          <a:lstStyle>
            <a:lvl1pPr>
              <a:defRPr sz="1100">
                <a:latin typeface="Garamond"/>
              </a:defRPr>
            </a:lvl1pPr>
          </a:lstStyle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9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3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5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C995-9F72-49A0-80D8-A4FCDE6D35C5}" type="slidenum">
              <a:rPr lang="fr-FR" smtClean="0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50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4" r:id="rId9"/>
    <p:sldLayoutId id="2147483735" r:id="rId10"/>
    <p:sldLayoutId id="2147483736" r:id="rId11"/>
    <p:sldLayoutId id="2147483737" r:id="rId12"/>
    <p:sldLayoutId id="21474837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441137"/>
            <a:ext cx="1949942" cy="109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>
          <a:xfrm>
            <a:off x="2190259" y="3222767"/>
            <a:ext cx="860257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3C7483"/>
                </a:solidFill>
                <a:latin typeface="Century Gothic" panose="020B0502020202020204" pitchFamily="34" charset="0"/>
              </a:rPr>
              <a:t>Partnering and Investing with the African Development Bank</a:t>
            </a:r>
          </a:p>
        </p:txBody>
      </p:sp>
      <p:sp>
        <p:nvSpPr>
          <p:cNvPr id="7" name="Title 1"/>
          <p:cNvSpPr txBox="1">
            <a:spLocks/>
          </p:cNvSpPr>
          <p:nvPr>
            <p:extLst/>
          </p:nvPr>
        </p:nvSpPr>
        <p:spPr>
          <a:xfrm>
            <a:off x="1233745" y="5052013"/>
            <a:ext cx="10515600" cy="695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6"/>
                </a:solidFill>
                <a:latin typeface="Century Gothic" panose="020B0502020202020204" pitchFamily="34" charset="0"/>
                <a:cs typeface="Arial"/>
              </a:rPr>
              <a:t>February 2018</a:t>
            </a:r>
          </a:p>
        </p:txBody>
      </p:sp>
      <p:pic>
        <p:nvPicPr>
          <p:cNvPr id="6" name="Picture 5" descr="Eleph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9" y="4413428"/>
            <a:ext cx="2743671" cy="2457450"/>
          </a:xfrm>
          <a:prstGeom prst="rect">
            <a:avLst/>
          </a:prstGeom>
        </p:spPr>
      </p:pic>
      <p:pic>
        <p:nvPicPr>
          <p:cNvPr id="3" name="Picture 8" descr="Lotus_Shap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077" y="0"/>
            <a:ext cx="4234305" cy="26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6"/>
          <p:cNvSpPr txBox="1">
            <a:spLocks/>
          </p:cNvSpPr>
          <p:nvPr/>
        </p:nvSpPr>
        <p:spPr>
          <a:xfrm>
            <a:off x="11012735" y="6286225"/>
            <a:ext cx="585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>
              <a:defRPr sz="1200" b="1">
                <a:solidFill>
                  <a:srgbClr val="3C7483"/>
                </a:solidFill>
              </a:defRPr>
            </a:lvl1pPr>
          </a:lstStyle>
          <a:p>
            <a:fld id="{2066355A-084C-D24E-9AD2-7E4FC41EA62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extLst/>
          </p:nvPr>
        </p:nvSpPr>
        <p:spPr>
          <a:xfrm>
            <a:off x="628650" y="-3131"/>
            <a:ext cx="10969625" cy="13969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African Development Bank, your financing partner</a:t>
            </a:r>
            <a:endParaRPr lang="en-US" sz="3200" b="1" dirty="0">
              <a:solidFill>
                <a:srgbClr val="3C7483"/>
              </a:solidFill>
              <a:latin typeface="Franklin Gothic Medium Cond"/>
            </a:endParaRPr>
          </a:p>
        </p:txBody>
      </p:sp>
      <p:pic>
        <p:nvPicPr>
          <p:cNvPr id="5" name="Picture 7" descr="Eleph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5" y="5806205"/>
            <a:ext cx="1078404" cy="9600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89307" y="1869049"/>
            <a:ext cx="8768003" cy="1777269"/>
            <a:chOff x="3633302" y="3364627"/>
            <a:chExt cx="7730220" cy="1777269"/>
          </a:xfrm>
        </p:grpSpPr>
        <p:grpSp>
          <p:nvGrpSpPr>
            <p:cNvPr id="22" name="Group 21"/>
            <p:cNvGrpSpPr/>
            <p:nvPr/>
          </p:nvGrpSpPr>
          <p:grpSpPr>
            <a:xfrm>
              <a:off x="4028745" y="3505765"/>
              <a:ext cx="7334777" cy="1636131"/>
              <a:chOff x="4028745" y="3505765"/>
              <a:chExt cx="7334777" cy="1636131"/>
            </a:xfrm>
          </p:grpSpPr>
          <p:grpSp>
            <p:nvGrpSpPr>
              <p:cNvPr id="25" name="Groupe 22"/>
              <p:cNvGrpSpPr/>
              <p:nvPr/>
            </p:nvGrpSpPr>
            <p:grpSpPr>
              <a:xfrm>
                <a:off x="4028745" y="3505765"/>
                <a:ext cx="2328520" cy="1636131"/>
                <a:chOff x="5027612" y="2791357"/>
                <a:chExt cx="2514600" cy="1636556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 flipV="1">
                  <a:off x="5942011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grpSp>
              <p:nvGrpSpPr>
                <p:cNvPr id="36" name="Group 22"/>
                <p:cNvGrpSpPr/>
                <p:nvPr/>
              </p:nvGrpSpPr>
              <p:grpSpPr>
                <a:xfrm>
                  <a:off x="5027612" y="3238884"/>
                  <a:ext cx="2514600" cy="1189029"/>
                  <a:chOff x="3505200" y="3429000"/>
                  <a:chExt cx="2514600" cy="1189029"/>
                </a:xfrm>
              </p:grpSpPr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3505200" y="3429000"/>
                    <a:ext cx="2514600" cy="1189029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2000" endA="300" endPos="350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609310"/>
                    <a:endParaRPr lang="en-US" sz="1400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3715637" y="3713052"/>
                    <a:ext cx="2093723" cy="523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310"/>
                    <a:r>
                      <a:rPr lang="en-US" sz="1400" b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rPr>
                      <a:t>Significant footprint and extensive experience </a:t>
                    </a:r>
                  </a:p>
                </p:txBody>
              </p:sp>
            </p:grpSp>
          </p:grpSp>
          <p:grpSp>
            <p:nvGrpSpPr>
              <p:cNvPr id="26" name="Groupe 40"/>
              <p:cNvGrpSpPr/>
              <p:nvPr/>
            </p:nvGrpSpPr>
            <p:grpSpPr>
              <a:xfrm>
                <a:off x="9035003" y="3505765"/>
                <a:ext cx="2328519" cy="1636131"/>
                <a:chOff x="7770812" y="2791357"/>
                <a:chExt cx="2514600" cy="1636556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 flipV="1">
                  <a:off x="8685212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7770812" y="3238884"/>
                  <a:ext cx="2514600" cy="1189029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09310"/>
                  <a:endParaRPr lang="en-US" sz="1400" dirty="0">
                    <a:solidFill>
                      <a:srgbClr val="2A515C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885112" y="3415186"/>
                  <a:ext cx="2286000" cy="954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09310"/>
                  <a:r>
                    <a:rPr lang="en-US" sz="1400" b="1" dirty="0">
                      <a:solidFill>
                        <a:schemeClr val="bg1"/>
                      </a:solidFill>
                      <a:latin typeface="Garamond" panose="02020404030301010803" pitchFamily="18" charset="0"/>
                    </a:rPr>
                    <a:t>Deep understanding of the challenges of the continent</a:t>
                  </a:r>
                </a:p>
                <a:p>
                  <a:pPr algn="ctr" defTabSz="609310"/>
                  <a:endParaRPr lang="en-US" sz="1400" b="1" dirty="0">
                    <a:solidFill>
                      <a:schemeClr val="bg1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27" name="Groupe 22"/>
              <p:cNvGrpSpPr/>
              <p:nvPr/>
            </p:nvGrpSpPr>
            <p:grpSpPr>
              <a:xfrm>
                <a:off x="6541960" y="3505765"/>
                <a:ext cx="2328520" cy="1636131"/>
                <a:chOff x="5027612" y="2791357"/>
                <a:chExt cx="2514600" cy="1636556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 flipV="1">
                  <a:off x="5942011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grpSp>
              <p:nvGrpSpPr>
                <p:cNvPr id="29" name="Group 22"/>
                <p:cNvGrpSpPr/>
                <p:nvPr/>
              </p:nvGrpSpPr>
              <p:grpSpPr>
                <a:xfrm>
                  <a:off x="5027612" y="3238884"/>
                  <a:ext cx="2514600" cy="1189029"/>
                  <a:chOff x="3505200" y="3429000"/>
                  <a:chExt cx="2514600" cy="1189029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3505200" y="3429000"/>
                    <a:ext cx="2514600" cy="1189029"/>
                  </a:xfrm>
                  <a:prstGeom prst="roundRect">
                    <a:avLst/>
                  </a:prstGeom>
                  <a:gradFill>
                    <a:gsLst>
                      <a:gs pos="8000">
                        <a:srgbClr val="D2C286"/>
                      </a:gs>
                      <a:gs pos="50000">
                        <a:srgbClr val="EBEBAE"/>
                      </a:gs>
                      <a:gs pos="90000">
                        <a:srgbClr val="EBEBAE"/>
                      </a:gs>
                    </a:gsLst>
                    <a:lin ang="2700000" scaled="1"/>
                  </a:gradFill>
                  <a:ln>
                    <a:solidFill>
                      <a:srgbClr val="D2C286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2000" endA="300" endPos="350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609310"/>
                    <a:endParaRPr lang="en-US" sz="1400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524998" y="3820802"/>
                    <a:ext cx="2360666" cy="523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310"/>
                    <a:r>
                      <a:rPr lang="en-US" sz="1400" b="1" dirty="0">
                        <a:solidFill>
                          <a:srgbClr val="2A515C"/>
                        </a:solidFill>
                        <a:latin typeface="Garamond" panose="02020404030301010803" pitchFamily="18" charset="0"/>
                      </a:rPr>
                      <a:t>Preferred Creditor Status </a:t>
                    </a:r>
                  </a:p>
                  <a:p>
                    <a:pPr algn="ctr" defTabSz="609310"/>
                    <a:endParaRPr lang="en-US" sz="1400" b="1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</p:grpSp>
          </p:grpSp>
        </p:grpSp>
        <p:sp>
          <p:nvSpPr>
            <p:cNvPr id="23" name="Rectangle 22"/>
            <p:cNvSpPr/>
            <p:nvPr/>
          </p:nvSpPr>
          <p:spPr>
            <a:xfrm>
              <a:off x="3633302" y="3364627"/>
              <a:ext cx="7730220" cy="350359"/>
            </a:xfrm>
            <a:prstGeom prst="rect">
              <a:avLst/>
            </a:prstGeom>
            <a:gradFill flip="none" rotWithShape="1">
              <a:gsLst>
                <a:gs pos="0">
                  <a:srgbClr val="CBCBCB">
                    <a:alpha val="77000"/>
                  </a:srgbClr>
                </a:gs>
                <a:gs pos="13000">
                  <a:srgbClr val="5F5F5F">
                    <a:alpha val="94000"/>
                  </a:srgbClr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4000">
                  <a:srgbClr val="292929"/>
                </a:gs>
                <a:gs pos="82001">
                  <a:srgbClr val="777777">
                    <a:alpha val="89000"/>
                  </a:srgbClr>
                </a:gs>
                <a:gs pos="100000">
                  <a:srgbClr val="EAEAEA">
                    <a:alpha val="88000"/>
                  </a:srgbClr>
                </a:gs>
              </a:gsLst>
              <a:lin ang="5400000" scaled="1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10"/>
              <a:endParaRPr lang="en-US" sz="1400" dirty="0">
                <a:solidFill>
                  <a:srgbClr val="2A515C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94982" y="4134659"/>
            <a:ext cx="4638483" cy="1676342"/>
            <a:chOff x="3444182" y="3579394"/>
            <a:chExt cx="4638483" cy="1676342"/>
          </a:xfrm>
        </p:grpSpPr>
        <p:grpSp>
          <p:nvGrpSpPr>
            <p:cNvPr id="42" name="Group 41"/>
            <p:cNvGrpSpPr/>
            <p:nvPr/>
          </p:nvGrpSpPr>
          <p:grpSpPr>
            <a:xfrm>
              <a:off x="3444182" y="3619604"/>
              <a:ext cx="4638483" cy="1636132"/>
              <a:chOff x="4023769" y="3505765"/>
              <a:chExt cx="4846712" cy="1636132"/>
            </a:xfrm>
          </p:grpSpPr>
          <p:grpSp>
            <p:nvGrpSpPr>
              <p:cNvPr id="45" name="Groupe 22"/>
              <p:cNvGrpSpPr/>
              <p:nvPr/>
            </p:nvGrpSpPr>
            <p:grpSpPr>
              <a:xfrm>
                <a:off x="4023769" y="3505766"/>
                <a:ext cx="2353669" cy="1636131"/>
                <a:chOff x="5022239" y="2791357"/>
                <a:chExt cx="2541759" cy="1636556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 flipV="1">
                  <a:off x="5942011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grpSp>
              <p:nvGrpSpPr>
                <p:cNvPr id="56" name="Group 22"/>
                <p:cNvGrpSpPr/>
                <p:nvPr/>
              </p:nvGrpSpPr>
              <p:grpSpPr>
                <a:xfrm>
                  <a:off x="5022239" y="3238884"/>
                  <a:ext cx="2541759" cy="1189029"/>
                  <a:chOff x="3499827" y="3429000"/>
                  <a:chExt cx="2541759" cy="1189029"/>
                </a:xfrm>
              </p:grpSpPr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3505200" y="3429000"/>
                    <a:ext cx="2514600" cy="1189029"/>
                  </a:xfrm>
                  <a:prstGeom prst="roundRect">
                    <a:avLst/>
                  </a:prstGeom>
                  <a:gradFill>
                    <a:gsLst>
                      <a:gs pos="8000">
                        <a:srgbClr val="D2C286"/>
                      </a:gs>
                      <a:gs pos="50000">
                        <a:srgbClr val="EBEBAE"/>
                      </a:gs>
                      <a:gs pos="90000">
                        <a:srgbClr val="EBEBAE"/>
                      </a:gs>
                    </a:gsLst>
                    <a:lin ang="2700000" scaled="1"/>
                  </a:gradFill>
                  <a:ln>
                    <a:solidFill>
                      <a:srgbClr val="D2C286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2000" endA="300" endPos="35000" dir="5400000" sy="-100000" algn="bl" rotWithShape="0"/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609310"/>
                    <a:endParaRPr lang="en-US" sz="1400" dirty="0">
                      <a:solidFill>
                        <a:srgbClr val="2A515C"/>
                      </a:solidFill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499827" y="3467790"/>
                    <a:ext cx="2541759" cy="9543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09310"/>
                    <a:r>
                      <a:rPr lang="en-US" sz="1400" b="1" dirty="0">
                        <a:solidFill>
                          <a:srgbClr val="2A515C"/>
                        </a:solidFill>
                        <a:latin typeface="Garamond" panose="02020404030301010803" pitchFamily="18" charset="0"/>
                      </a:rPr>
                      <a:t>Better positioned to address risk allocation among both the Borrower and the Foreign Sponsor / Investor</a:t>
                    </a:r>
                  </a:p>
                </p:txBody>
              </p:sp>
            </p:grpSp>
          </p:grpSp>
          <p:grpSp>
            <p:nvGrpSpPr>
              <p:cNvPr id="47" name="Groupe 22"/>
              <p:cNvGrpSpPr/>
              <p:nvPr/>
            </p:nvGrpSpPr>
            <p:grpSpPr>
              <a:xfrm>
                <a:off x="6541961" y="3505765"/>
                <a:ext cx="2328520" cy="1636131"/>
                <a:chOff x="5027612" y="2791357"/>
                <a:chExt cx="2514600" cy="1636556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 flipV="1">
                  <a:off x="5942011" y="2791357"/>
                  <a:ext cx="568149" cy="708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09310"/>
                  <a:r>
                    <a:rPr lang="en-US" sz="4000" b="1" dirty="0">
                      <a:solidFill>
                        <a:srgbClr val="2A515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</a:t>
                  </a:r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5027612" y="3238884"/>
                  <a:ext cx="2514600" cy="1189029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609310"/>
                  <a:endParaRPr lang="en-US" sz="1400" dirty="0">
                    <a:solidFill>
                      <a:schemeClr val="bg1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>
              <a:off x="3444182" y="3579394"/>
              <a:ext cx="4638482" cy="291787"/>
            </a:xfrm>
            <a:prstGeom prst="rect">
              <a:avLst/>
            </a:prstGeom>
            <a:gradFill flip="none" rotWithShape="1">
              <a:gsLst>
                <a:gs pos="0">
                  <a:srgbClr val="CBCBCB">
                    <a:alpha val="77000"/>
                  </a:srgbClr>
                </a:gs>
                <a:gs pos="13000">
                  <a:srgbClr val="5F5F5F">
                    <a:alpha val="94000"/>
                  </a:srgbClr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4000">
                  <a:srgbClr val="292929"/>
                </a:gs>
                <a:gs pos="82001">
                  <a:srgbClr val="777777">
                    <a:alpha val="89000"/>
                  </a:srgbClr>
                </a:gs>
                <a:gs pos="100000">
                  <a:srgbClr val="EAEAEA">
                    <a:alpha val="88000"/>
                  </a:srgbClr>
                </a:gs>
              </a:gsLst>
              <a:lin ang="5400000" scaled="1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10"/>
              <a:endParaRPr lang="en-US" sz="1400" dirty="0">
                <a:solidFill>
                  <a:srgbClr val="2A515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3694" y="4523324"/>
              <a:ext cx="1925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Closer to clients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82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62" y="1029453"/>
            <a:ext cx="8559526" cy="4157832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9834200" y="4431801"/>
            <a:ext cx="1762688" cy="856194"/>
          </a:xfrm>
          <a:prstGeom prst="roundRect">
            <a:avLst>
              <a:gd name="adj" fmla="val 10000"/>
            </a:avLst>
          </a:prstGeom>
          <a:solidFill>
            <a:srgbClr val="F9F9E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394" name="Title 342"/>
          <p:cNvSpPr txBox="1">
            <a:spLocks/>
          </p:cNvSpPr>
          <p:nvPr/>
        </p:nvSpPr>
        <p:spPr>
          <a:xfrm>
            <a:off x="1385193" y="-63444"/>
            <a:ext cx="990599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00" tIns="43598" rIns="87200" bIns="43598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609493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50 years of partnership for the development of Africa</a:t>
            </a:r>
            <a:endParaRPr lang="en-GB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grpSp>
        <p:nvGrpSpPr>
          <p:cNvPr id="395" name="Group 394"/>
          <p:cNvGrpSpPr/>
          <p:nvPr/>
        </p:nvGrpSpPr>
        <p:grpSpPr>
          <a:xfrm>
            <a:off x="979018" y="931162"/>
            <a:ext cx="1503270" cy="1091706"/>
            <a:chOff x="227721" y="1080290"/>
            <a:chExt cx="1622038" cy="1364302"/>
          </a:xfrm>
        </p:grpSpPr>
        <p:sp>
          <p:nvSpPr>
            <p:cNvPr id="396" name="Rounded Rectangle 395"/>
            <p:cNvSpPr/>
            <p:nvPr/>
          </p:nvSpPr>
          <p:spPr>
            <a:xfrm>
              <a:off x="227721" y="1255872"/>
              <a:ext cx="1622038" cy="1188720"/>
            </a:xfrm>
            <a:prstGeom prst="roundRect">
              <a:avLst>
                <a:gd name="adj" fmla="val 10000"/>
              </a:avLst>
            </a:prstGeom>
            <a:solidFill>
              <a:srgbClr val="F9F9E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fillRef>
            <a:effectRef idx="3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397" name="Rounded Rectangle 396"/>
            <p:cNvSpPr/>
            <p:nvPr/>
          </p:nvSpPr>
          <p:spPr>
            <a:xfrm>
              <a:off x="342205" y="1081952"/>
              <a:ext cx="1369557" cy="31481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150570"/>
                <a:satOff val="20434"/>
                <a:lumOff val="5588"/>
                <a:alphaOff val="0"/>
              </a:schemeClr>
            </a:fillRef>
            <a:effectRef idx="2">
              <a:schemeClr val="accent2">
                <a:hueOff val="4150570"/>
                <a:satOff val="20434"/>
                <a:lumOff val="5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316828" y="1080290"/>
              <a:ext cx="1394935" cy="323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9pPr>
            </a:lstStyle>
            <a:p>
              <a:pPr algn="ctr" defTabSz="32648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Garamond" panose="02020404030301010803" pitchFamily="18" charset="0"/>
                  <a:cs typeface="Arial" pitchFamily="34" charset="0"/>
                </a:rPr>
                <a:t>Americas</a:t>
              </a:r>
            </a:p>
          </p:txBody>
        </p:sp>
      </p:grpSp>
      <p:sp>
        <p:nvSpPr>
          <p:cNvPr id="400" name="Rounded Rectangle 399"/>
          <p:cNvSpPr/>
          <p:nvPr/>
        </p:nvSpPr>
        <p:spPr>
          <a:xfrm>
            <a:off x="484496" y="2486496"/>
            <a:ext cx="3017687" cy="3980058"/>
          </a:xfrm>
          <a:prstGeom prst="roundRect">
            <a:avLst>
              <a:gd name="adj" fmla="val 10000"/>
            </a:avLst>
          </a:prstGeom>
          <a:solidFill>
            <a:srgbClr val="F9F9E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360000">
              <a:tabLst>
                <a:tab pos="360000" algn="l"/>
              </a:tabLst>
            </a:pPr>
            <a:r>
              <a:rPr lang="en-GB" sz="900" i="1" dirty="0">
                <a:solidFill>
                  <a:srgbClr val="2A515C"/>
                </a:solidFill>
                <a:latin typeface="Calibri" panose="020F0502020204030204" pitchFamily="34" charset="0"/>
                <a:ea typeface="Geneva" pitchFamily="124" charset="-128"/>
              </a:rPr>
              <a:t> </a:t>
            </a:r>
            <a:endParaRPr lang="en-GB" sz="900" dirty="0">
              <a:solidFill>
                <a:srgbClr val="2A515C"/>
              </a:solidFill>
              <a:latin typeface="Calibri" panose="020F0502020204030204" pitchFamily="34" charset="0"/>
              <a:ea typeface="Geneva" pitchFamily="124" charset="-128"/>
            </a:endParaRPr>
          </a:p>
          <a:p>
            <a:pPr defTabSz="360000">
              <a:tabLst>
                <a:tab pos="360000" algn="l"/>
              </a:tabLst>
            </a:pPr>
            <a:endParaRPr lang="en-GB" sz="900" dirty="0">
              <a:solidFill>
                <a:srgbClr val="2A515C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402" name="Rounded Rectangle 401"/>
          <p:cNvSpPr/>
          <p:nvPr/>
        </p:nvSpPr>
        <p:spPr>
          <a:xfrm>
            <a:off x="663054" y="2292796"/>
            <a:ext cx="2700382" cy="298670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150570"/>
              <a:satOff val="20434"/>
              <a:lumOff val="5588"/>
              <a:alphaOff val="0"/>
            </a:schemeClr>
          </a:fillRef>
          <a:effectRef idx="2">
            <a:schemeClr val="accent2">
              <a:hueOff val="4150570"/>
              <a:satOff val="20434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657377" y="2330275"/>
            <a:ext cx="2686006" cy="250993"/>
          </a:xfrm>
          <a:prstGeom prst="rect">
            <a:avLst/>
          </a:prstGeom>
        </p:spPr>
        <p:txBody>
          <a:bodyPr wrap="square" lIns="83972" tIns="41987" rIns="83972" bIns="41987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9pPr>
          </a:lstStyle>
          <a:p>
            <a:pPr algn="ctr" defTabSz="32648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prstClr val="white"/>
                </a:solidFill>
                <a:latin typeface="Garamond"/>
                <a:cs typeface="Arial" pitchFamily="34" charset="0"/>
              </a:rPr>
              <a:t>Africa</a:t>
            </a:r>
          </a:p>
        </p:txBody>
      </p:sp>
      <p:grpSp>
        <p:nvGrpSpPr>
          <p:cNvPr id="404" name="Group 403"/>
          <p:cNvGrpSpPr/>
          <p:nvPr/>
        </p:nvGrpSpPr>
        <p:grpSpPr>
          <a:xfrm>
            <a:off x="9822940" y="1329106"/>
            <a:ext cx="1762687" cy="2560966"/>
            <a:chOff x="8482928" y="1081952"/>
            <a:chExt cx="1901953" cy="2824176"/>
          </a:xfrm>
        </p:grpSpPr>
        <p:sp>
          <p:nvSpPr>
            <p:cNvPr id="405" name="Rounded Rectangle 404"/>
            <p:cNvSpPr/>
            <p:nvPr/>
          </p:nvSpPr>
          <p:spPr>
            <a:xfrm>
              <a:off x="8482928" y="1254368"/>
              <a:ext cx="1901953" cy="2651760"/>
            </a:xfrm>
            <a:prstGeom prst="roundRect">
              <a:avLst>
                <a:gd name="adj" fmla="val 10000"/>
              </a:avLst>
            </a:prstGeom>
            <a:solidFill>
              <a:srgbClr val="F9F9E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fillRef>
            <a:effectRef idx="3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6" name="Rounded Rectangle 405"/>
            <p:cNvSpPr/>
            <p:nvPr/>
          </p:nvSpPr>
          <p:spPr>
            <a:xfrm>
              <a:off x="8608894" y="1081952"/>
              <a:ext cx="1673351" cy="33755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150570"/>
                <a:satOff val="20434"/>
                <a:lumOff val="5588"/>
                <a:alphaOff val="0"/>
              </a:schemeClr>
            </a:fillRef>
            <a:effectRef idx="2">
              <a:schemeClr val="accent2">
                <a:hueOff val="4150570"/>
                <a:satOff val="20434"/>
                <a:lumOff val="5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849" tIns="138849" rIns="138849" bIns="138849" numCol="1" spcCol="1270" anchor="ctr" anchorCtr="0">
              <a:no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142960">
                <a:lnSpc>
                  <a:spcPct val="90000"/>
                </a:lnSpc>
                <a:spcAft>
                  <a:spcPct val="35000"/>
                </a:spcAft>
              </a:pPr>
              <a:endParaRPr lang="fr-FR" sz="1200" dirty="0">
                <a:solidFill>
                  <a:srgbClr val="44546A">
                    <a:lumMod val="50000"/>
                  </a:srgbClr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8829324" y="1097864"/>
              <a:ext cx="1297242" cy="28510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Geneva" pitchFamily="124" charset="-128"/>
                  <a:cs typeface="+mn-cs"/>
                </a:defRPr>
              </a:lvl9pPr>
            </a:lstStyle>
            <a:p>
              <a:pPr algn="ctr" defTabSz="32648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>
                  <a:solidFill>
                    <a:prstClr val="white"/>
                  </a:solidFill>
                  <a:latin typeface="Garamond"/>
                  <a:cs typeface="Arial" pitchFamily="34" charset="0"/>
                </a:rPr>
                <a:t>Europe</a:t>
              </a:r>
            </a:p>
          </p:txBody>
        </p:sp>
      </p:grpSp>
      <p:sp>
        <p:nvSpPr>
          <p:cNvPr id="409" name="Rounded Rectangle 408"/>
          <p:cNvSpPr/>
          <p:nvPr/>
        </p:nvSpPr>
        <p:spPr>
          <a:xfrm>
            <a:off x="9936989" y="4283757"/>
            <a:ext cx="1550826" cy="283130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150570"/>
              <a:satOff val="20434"/>
              <a:lumOff val="5588"/>
              <a:alphaOff val="0"/>
            </a:schemeClr>
          </a:fillRef>
          <a:effectRef idx="2">
            <a:schemeClr val="accent2">
              <a:hueOff val="4150570"/>
              <a:satOff val="20434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10190299" y="4319590"/>
            <a:ext cx="982307" cy="250993"/>
          </a:xfrm>
          <a:prstGeom prst="rect">
            <a:avLst/>
          </a:prstGeom>
        </p:spPr>
        <p:txBody>
          <a:bodyPr wrap="none" lIns="83972" tIns="41987" rIns="83972" bIns="41987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9pPr>
          </a:lstStyle>
          <a:p>
            <a:pPr defTabSz="32648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prstClr val="white"/>
                </a:solidFill>
                <a:latin typeface="Garamond"/>
                <a:cs typeface="Arial" pitchFamily="34" charset="0"/>
              </a:rPr>
              <a:t>Middle-East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9828133" y="5486872"/>
            <a:ext cx="1762688" cy="856194"/>
          </a:xfrm>
          <a:prstGeom prst="roundRect">
            <a:avLst>
              <a:gd name="adj" fmla="val 10000"/>
            </a:avLst>
          </a:prstGeom>
          <a:solidFill>
            <a:srgbClr val="F9F9E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12" name="Rounded Rectangle 411"/>
          <p:cNvSpPr/>
          <p:nvPr/>
        </p:nvSpPr>
        <p:spPr>
          <a:xfrm>
            <a:off x="9944877" y="5371409"/>
            <a:ext cx="1550826" cy="283130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150570"/>
              <a:satOff val="20434"/>
              <a:lumOff val="5588"/>
              <a:alphaOff val="0"/>
            </a:schemeClr>
          </a:fillRef>
          <a:effectRef idx="2">
            <a:schemeClr val="accent2">
              <a:hueOff val="4150570"/>
              <a:satOff val="20434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414" name="Freeform 413"/>
          <p:cNvSpPr>
            <a:spLocks noChangeAspect="1"/>
          </p:cNvSpPr>
          <p:nvPr/>
        </p:nvSpPr>
        <p:spPr bwMode="auto">
          <a:xfrm>
            <a:off x="8905392" y="4251313"/>
            <a:ext cx="243031" cy="157938"/>
          </a:xfrm>
          <a:custGeom>
            <a:avLst/>
            <a:gdLst/>
            <a:ahLst/>
            <a:cxnLst>
              <a:cxn ang="0">
                <a:pos x="119" y="70"/>
              </a:cxn>
              <a:cxn ang="0">
                <a:pos x="113" y="54"/>
              </a:cxn>
              <a:cxn ang="0">
                <a:pos x="113" y="54"/>
              </a:cxn>
              <a:cxn ang="0">
                <a:pos x="108" y="59"/>
              </a:cxn>
              <a:cxn ang="0">
                <a:pos x="113" y="70"/>
              </a:cxn>
              <a:cxn ang="0">
                <a:pos x="103" y="75"/>
              </a:cxn>
              <a:cxn ang="0">
                <a:pos x="92" y="75"/>
              </a:cxn>
              <a:cxn ang="0">
                <a:pos x="92" y="81"/>
              </a:cxn>
              <a:cxn ang="0">
                <a:pos x="86" y="92"/>
              </a:cxn>
              <a:cxn ang="0">
                <a:pos x="86" y="92"/>
              </a:cxn>
              <a:cxn ang="0">
                <a:pos x="65" y="108"/>
              </a:cxn>
              <a:cxn ang="0">
                <a:pos x="27" y="129"/>
              </a:cxn>
              <a:cxn ang="0">
                <a:pos x="22" y="124"/>
              </a:cxn>
              <a:cxn ang="0">
                <a:pos x="5" y="119"/>
              </a:cxn>
              <a:cxn ang="0">
                <a:pos x="0" y="113"/>
              </a:cxn>
              <a:cxn ang="0">
                <a:pos x="0" y="113"/>
              </a:cxn>
              <a:cxn ang="0">
                <a:pos x="0" y="113"/>
              </a:cxn>
              <a:cxn ang="0">
                <a:pos x="11" y="108"/>
              </a:cxn>
              <a:cxn ang="0">
                <a:pos x="11" y="102"/>
              </a:cxn>
              <a:cxn ang="0">
                <a:pos x="16" y="97"/>
              </a:cxn>
              <a:cxn ang="0">
                <a:pos x="16" y="102"/>
              </a:cxn>
              <a:cxn ang="0">
                <a:pos x="27" y="92"/>
              </a:cxn>
              <a:cxn ang="0">
                <a:pos x="32" y="92"/>
              </a:cxn>
              <a:cxn ang="0">
                <a:pos x="38" y="86"/>
              </a:cxn>
              <a:cxn ang="0">
                <a:pos x="59" y="70"/>
              </a:cxn>
              <a:cxn ang="0">
                <a:pos x="70" y="70"/>
              </a:cxn>
              <a:cxn ang="0">
                <a:pos x="97" y="54"/>
              </a:cxn>
              <a:cxn ang="0">
                <a:pos x="113" y="48"/>
              </a:cxn>
              <a:cxn ang="0">
                <a:pos x="130" y="38"/>
              </a:cxn>
              <a:cxn ang="0">
                <a:pos x="124" y="38"/>
              </a:cxn>
              <a:cxn ang="0">
                <a:pos x="140" y="27"/>
              </a:cxn>
              <a:cxn ang="0">
                <a:pos x="167" y="0"/>
              </a:cxn>
              <a:cxn ang="0">
                <a:pos x="178" y="0"/>
              </a:cxn>
              <a:cxn ang="0">
                <a:pos x="167" y="5"/>
              </a:cxn>
              <a:cxn ang="0">
                <a:pos x="167" y="11"/>
              </a:cxn>
              <a:cxn ang="0">
                <a:pos x="184" y="5"/>
              </a:cxn>
              <a:cxn ang="0">
                <a:pos x="184" y="11"/>
              </a:cxn>
              <a:cxn ang="0">
                <a:pos x="184" y="11"/>
              </a:cxn>
              <a:cxn ang="0">
                <a:pos x="184" y="16"/>
              </a:cxn>
              <a:cxn ang="0">
                <a:pos x="189" y="16"/>
              </a:cxn>
              <a:cxn ang="0">
                <a:pos x="178" y="21"/>
              </a:cxn>
              <a:cxn ang="0">
                <a:pos x="157" y="38"/>
              </a:cxn>
              <a:cxn ang="0">
                <a:pos x="140" y="54"/>
              </a:cxn>
              <a:cxn ang="0">
                <a:pos x="130" y="54"/>
              </a:cxn>
              <a:cxn ang="0">
                <a:pos x="130" y="59"/>
              </a:cxn>
              <a:cxn ang="0">
                <a:pos x="119" y="59"/>
              </a:cxn>
              <a:cxn ang="0">
                <a:pos x="130" y="65"/>
              </a:cxn>
              <a:cxn ang="0">
                <a:pos x="130" y="70"/>
              </a:cxn>
              <a:cxn ang="0">
                <a:pos x="119" y="70"/>
              </a:cxn>
            </a:cxnLst>
            <a:rect l="0" t="0" r="r" b="b"/>
            <a:pathLst>
              <a:path w="189" h="129">
                <a:moveTo>
                  <a:pt x="119" y="70"/>
                </a:moveTo>
                <a:lnTo>
                  <a:pt x="113" y="54"/>
                </a:lnTo>
                <a:lnTo>
                  <a:pt x="113" y="54"/>
                </a:lnTo>
                <a:lnTo>
                  <a:pt x="108" y="59"/>
                </a:lnTo>
                <a:lnTo>
                  <a:pt x="113" y="70"/>
                </a:lnTo>
                <a:lnTo>
                  <a:pt x="103" y="75"/>
                </a:lnTo>
                <a:lnTo>
                  <a:pt x="92" y="75"/>
                </a:lnTo>
                <a:lnTo>
                  <a:pt x="92" y="81"/>
                </a:lnTo>
                <a:lnTo>
                  <a:pt x="86" y="92"/>
                </a:lnTo>
                <a:lnTo>
                  <a:pt x="86" y="92"/>
                </a:lnTo>
                <a:lnTo>
                  <a:pt x="65" y="108"/>
                </a:lnTo>
                <a:lnTo>
                  <a:pt x="27" y="129"/>
                </a:lnTo>
                <a:lnTo>
                  <a:pt x="22" y="124"/>
                </a:lnTo>
                <a:lnTo>
                  <a:pt x="5" y="119"/>
                </a:lnTo>
                <a:lnTo>
                  <a:pt x="0" y="113"/>
                </a:lnTo>
                <a:lnTo>
                  <a:pt x="0" y="113"/>
                </a:lnTo>
                <a:lnTo>
                  <a:pt x="0" y="113"/>
                </a:lnTo>
                <a:lnTo>
                  <a:pt x="11" y="108"/>
                </a:lnTo>
                <a:lnTo>
                  <a:pt x="11" y="102"/>
                </a:lnTo>
                <a:lnTo>
                  <a:pt x="16" y="97"/>
                </a:lnTo>
                <a:lnTo>
                  <a:pt x="16" y="102"/>
                </a:lnTo>
                <a:lnTo>
                  <a:pt x="27" y="92"/>
                </a:lnTo>
                <a:lnTo>
                  <a:pt x="32" y="92"/>
                </a:lnTo>
                <a:lnTo>
                  <a:pt x="38" y="86"/>
                </a:lnTo>
                <a:lnTo>
                  <a:pt x="59" y="70"/>
                </a:lnTo>
                <a:lnTo>
                  <a:pt x="70" y="70"/>
                </a:lnTo>
                <a:lnTo>
                  <a:pt x="97" y="54"/>
                </a:lnTo>
                <a:lnTo>
                  <a:pt x="113" y="48"/>
                </a:lnTo>
                <a:lnTo>
                  <a:pt x="130" y="38"/>
                </a:lnTo>
                <a:lnTo>
                  <a:pt x="124" y="38"/>
                </a:lnTo>
                <a:lnTo>
                  <a:pt x="140" y="27"/>
                </a:lnTo>
                <a:lnTo>
                  <a:pt x="167" y="0"/>
                </a:lnTo>
                <a:lnTo>
                  <a:pt x="178" y="0"/>
                </a:lnTo>
                <a:lnTo>
                  <a:pt x="167" y="5"/>
                </a:lnTo>
                <a:lnTo>
                  <a:pt x="167" y="11"/>
                </a:lnTo>
                <a:lnTo>
                  <a:pt x="184" y="5"/>
                </a:lnTo>
                <a:lnTo>
                  <a:pt x="184" y="11"/>
                </a:lnTo>
                <a:lnTo>
                  <a:pt x="184" y="11"/>
                </a:lnTo>
                <a:lnTo>
                  <a:pt x="184" y="16"/>
                </a:lnTo>
                <a:lnTo>
                  <a:pt x="189" y="16"/>
                </a:lnTo>
                <a:lnTo>
                  <a:pt x="178" y="21"/>
                </a:lnTo>
                <a:lnTo>
                  <a:pt x="157" y="38"/>
                </a:lnTo>
                <a:lnTo>
                  <a:pt x="140" y="54"/>
                </a:lnTo>
                <a:lnTo>
                  <a:pt x="130" y="54"/>
                </a:lnTo>
                <a:lnTo>
                  <a:pt x="130" y="59"/>
                </a:lnTo>
                <a:lnTo>
                  <a:pt x="119" y="59"/>
                </a:lnTo>
                <a:lnTo>
                  <a:pt x="130" y="65"/>
                </a:lnTo>
                <a:lnTo>
                  <a:pt x="130" y="70"/>
                </a:lnTo>
                <a:lnTo>
                  <a:pt x="119" y="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round/>
            <a:headEnd/>
            <a:tailEnd/>
          </a:ln>
          <a:effectLst/>
        </p:spPr>
        <p:txBody>
          <a:bodyPr lIns="83814" tIns="41907" rIns="83814" bIns="41907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9pPr>
          </a:lstStyle>
          <a:p>
            <a:endParaRPr lang="en-US" dirty="0">
              <a:solidFill>
                <a:srgbClr val="44546A">
                  <a:lumMod val="50000"/>
                </a:srgbClr>
              </a:solidFill>
              <a:latin typeface="Garamond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501253" y="5387477"/>
            <a:ext cx="451713" cy="252661"/>
          </a:xfrm>
          <a:prstGeom prst="rect">
            <a:avLst/>
          </a:prstGeom>
        </p:spPr>
        <p:txBody>
          <a:bodyPr wrap="none" lIns="83972" tIns="41987" rIns="83972" bIns="41987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Geneva" pitchFamily="124" charset="-128"/>
                <a:cs typeface="+mn-cs"/>
              </a:defRPr>
            </a:lvl9pPr>
          </a:lstStyle>
          <a:p>
            <a:pPr defTabSz="326480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prstClr val="white"/>
                </a:solidFill>
                <a:latin typeface="Garamond"/>
                <a:cs typeface="Arial" pitchFamily="34" charset="0"/>
              </a:rPr>
              <a:t>Asia</a:t>
            </a:r>
          </a:p>
        </p:txBody>
      </p:sp>
      <p:sp>
        <p:nvSpPr>
          <p:cNvPr id="417" name="TextBox 504"/>
          <p:cNvSpPr txBox="1"/>
          <p:nvPr/>
        </p:nvSpPr>
        <p:spPr>
          <a:xfrm>
            <a:off x="5562979" y="766974"/>
            <a:ext cx="2390219" cy="519024"/>
          </a:xfrm>
          <a:prstGeom prst="roundRect">
            <a:avLst/>
          </a:prstGeom>
          <a:gradFill>
            <a:gsLst>
              <a:gs pos="10000">
                <a:srgbClr val="EBEBAE"/>
              </a:gs>
              <a:gs pos="50000">
                <a:srgbClr val="EBEBAE"/>
              </a:gs>
              <a:gs pos="90000">
                <a:srgbClr val="D2C286"/>
              </a:gs>
            </a:gsLst>
            <a:lin ang="2700000" scaled="1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150570"/>
              <a:satOff val="20434"/>
              <a:lumOff val="5588"/>
              <a:alphaOff val="0"/>
            </a:schemeClr>
          </a:fillRef>
          <a:effectRef idx="2">
            <a:schemeClr val="accent2">
              <a:hueOff val="4150570"/>
              <a:satOff val="20434"/>
              <a:lumOff val="5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510" tIns="127510" rIns="127510" bIns="127510" numCol="1" spcCol="1166" anchor="ctr" anchorCtr="0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2A515C"/>
                </a:solidFill>
              </a:rPr>
              <a:t>G-7 Shareholding: 28%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655813" y="6520565"/>
            <a:ext cx="280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2A515C"/>
                </a:solidFill>
              </a:rPr>
              <a:t>(As of 31</a:t>
            </a:r>
            <a:r>
              <a:rPr lang="en-US" sz="1100" i="1" baseline="30000" dirty="0">
                <a:solidFill>
                  <a:srgbClr val="2A515C"/>
                </a:solidFill>
              </a:rPr>
              <a:t>st</a:t>
            </a:r>
            <a:r>
              <a:rPr lang="en-US" sz="1100" i="1" dirty="0">
                <a:solidFill>
                  <a:srgbClr val="2A515C"/>
                </a:solidFill>
              </a:rPr>
              <a:t> December 2017)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C995-9F72-49A0-80D8-A4FCDE6D35C5}" type="slidenum">
              <a:rPr lang="fr-FR" b="1" smtClean="0">
                <a:solidFill>
                  <a:srgbClr val="3C7483"/>
                </a:solidFill>
              </a:rPr>
              <a:pPr/>
              <a:t>1</a:t>
            </a:fld>
            <a:endParaRPr lang="fr-FR" b="1">
              <a:solidFill>
                <a:srgbClr val="3C7483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44248"/>
              </p:ext>
            </p:extLst>
          </p:nvPr>
        </p:nvGraphicFramePr>
        <p:xfrm>
          <a:off x="618234" y="2689528"/>
          <a:ext cx="1306254" cy="366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Nigeria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9.332%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Egypt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5.622%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South </a:t>
                      </a: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Africa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5.055%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Algeria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4.243%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Côte d'Ivoire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3.738%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Morocco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3.608%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Libya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2.652%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Ghana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2.140%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Zimbabwe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1.965%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Ethiopia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1.580%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Kenya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1.440%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Tunisia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1.406%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 err="1">
                          <a:effectLst/>
                          <a:latin typeface="+mn-lt"/>
                        </a:rPr>
                        <a:t>D.R.Congo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1.293%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Zambia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1.177%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Angola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1.168%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Cameroon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1.082%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Botswana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1.077%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Senegal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1.047%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Gabon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0.997%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Tanzania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0.762%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Mauritius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0.653%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Madagascar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0.649%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Mozambique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0.622%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Congo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0.454%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Uganda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0.450%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775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u="none" strike="noStrike">
                          <a:effectLst/>
                          <a:latin typeface="+mn-lt"/>
                        </a:rPr>
                        <a:t>Mali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u="none" strike="noStrike" dirty="0">
                          <a:effectLst/>
                          <a:latin typeface="+mn-lt"/>
                        </a:rPr>
                        <a:t>0.433%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18" name="Tableau 4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46545"/>
              </p:ext>
            </p:extLst>
          </p:nvPr>
        </p:nvGraphicFramePr>
        <p:xfrm>
          <a:off x="2079454" y="2689528"/>
          <a:ext cx="1306254" cy="365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Guinea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Burkina Faso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Namibia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Sierra Leone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Malawi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Burundi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Benin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Gambia,The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Equ.Guinea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Rwanda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Swaziland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 Verde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Sao Tome &amp; P.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Lesotho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Mauritania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Cent.Afr. Rep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Eritrea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Somalia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Seychelles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677">
                <a:tc>
                  <a:txBody>
                    <a:bodyPr/>
                    <a:lstStyle/>
                    <a:p>
                      <a:pPr algn="l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Guinea Bissau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50000"/>
                        </a:lnSpc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9024"/>
              </p:ext>
            </p:extLst>
          </p:nvPr>
        </p:nvGraphicFramePr>
        <p:xfrm>
          <a:off x="1083065" y="1233658"/>
          <a:ext cx="1307592" cy="64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U.S.A.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3.876%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endParaRPr lang="fr-FR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50000"/>
                        </a:lnSpc>
                      </a:pPr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75147"/>
              </p:ext>
            </p:extLst>
          </p:nvPr>
        </p:nvGraphicFramePr>
        <p:xfrm>
          <a:off x="10024099" y="4612483"/>
          <a:ext cx="1307592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Kuwait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0.451%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Turkey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0.359%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Saudi Arabia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>
                          <a:effectLst/>
                        </a:rPr>
                        <a:t>0.194%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90647"/>
              </p:ext>
            </p:extLst>
          </p:nvPr>
        </p:nvGraphicFramePr>
        <p:xfrm>
          <a:off x="10028744" y="5696529"/>
          <a:ext cx="1307592" cy="61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1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Japan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5.518%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China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1.183%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Korea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0.483%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India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>
                          <a:effectLst/>
                        </a:rPr>
                        <a:t>0.258%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148909"/>
              </p:ext>
            </p:extLst>
          </p:nvPr>
        </p:nvGraphicFramePr>
        <p:xfrm>
          <a:off x="10057006" y="1643243"/>
          <a:ext cx="1307592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Germany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4.157%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France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3.773%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Italy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2.438%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U.K.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1.774%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Sweden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>
                          <a:effectLst/>
                        </a:rPr>
                        <a:t>1.578%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err="1">
                          <a:effectLst/>
                        </a:rPr>
                        <a:t>Switzerland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1.473%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Denmark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1.182%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Norway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1.181%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Spain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1.070%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Netherlands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0.879%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Belgium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0.642%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Finland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0.491%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Austria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0.449%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Portugal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0.240%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2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Luxemboug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>
                          <a:effectLst/>
                        </a:rPr>
                        <a:t>0.202%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99" name="Groupe 398"/>
          <p:cNvGrpSpPr/>
          <p:nvPr/>
        </p:nvGrpSpPr>
        <p:grpSpPr>
          <a:xfrm>
            <a:off x="3751763" y="3953000"/>
            <a:ext cx="5760720" cy="2440092"/>
            <a:chOff x="2734580" y="3595841"/>
            <a:chExt cx="5872008" cy="2440092"/>
          </a:xfrm>
        </p:grpSpPr>
        <p:grpSp>
          <p:nvGrpSpPr>
            <p:cNvPr id="401" name="Groupe 400"/>
            <p:cNvGrpSpPr/>
            <p:nvPr/>
          </p:nvGrpSpPr>
          <p:grpSpPr>
            <a:xfrm>
              <a:off x="2812728" y="4670411"/>
              <a:ext cx="5760720" cy="331466"/>
              <a:chOff x="2305395" y="3917579"/>
              <a:chExt cx="6407543" cy="397044"/>
            </a:xfrm>
          </p:grpSpPr>
          <p:sp>
            <p:nvSpPr>
              <p:cNvPr id="438" name="Can 5"/>
              <p:cNvSpPr/>
              <p:nvPr/>
            </p:nvSpPr>
            <p:spPr>
              <a:xfrm rot="16200000">
                <a:off x="5394867" y="948017"/>
                <a:ext cx="228600" cy="6407543"/>
              </a:xfrm>
              <a:prstGeom prst="can">
                <a:avLst/>
              </a:prstGeom>
              <a:gradFill flip="none" rotWithShape="1">
                <a:gsLst>
                  <a:gs pos="0">
                    <a:sysClr val="windowText" lastClr="000000">
                      <a:lumMod val="65000"/>
                      <a:lumOff val="3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0" scaled="1"/>
                <a:tileRect/>
              </a:gradFill>
              <a:ln w="1587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  <p:sp>
            <p:nvSpPr>
              <p:cNvPr id="439" name="Freeform 19"/>
              <p:cNvSpPr>
                <a:spLocks/>
              </p:cNvSpPr>
              <p:nvPr/>
            </p:nvSpPr>
            <p:spPr bwMode="auto">
              <a:xfrm rot="16200000" flipH="1">
                <a:off x="2870286" y="3927490"/>
                <a:ext cx="397040" cy="377218"/>
              </a:xfrm>
              <a:custGeom>
                <a:avLst/>
                <a:gdLst/>
                <a:ahLst/>
                <a:cxnLst>
                  <a:cxn ang="0">
                    <a:pos x="906" y="0"/>
                  </a:cxn>
                  <a:cxn ang="0">
                    <a:pos x="1002" y="18"/>
                  </a:cxn>
                  <a:cxn ang="0">
                    <a:pos x="1168" y="40"/>
                  </a:cxn>
                  <a:cxn ang="0">
                    <a:pos x="1320" y="84"/>
                  </a:cxn>
                  <a:cxn ang="0">
                    <a:pos x="1454" y="142"/>
                  </a:cxn>
                  <a:cxn ang="0">
                    <a:pos x="1568" y="216"/>
                  </a:cxn>
                  <a:cxn ang="0">
                    <a:pos x="1660" y="302"/>
                  </a:cxn>
                  <a:cxn ang="0">
                    <a:pos x="1722" y="400"/>
                  </a:cxn>
                  <a:cxn ang="0">
                    <a:pos x="1756" y="504"/>
                  </a:cxn>
                  <a:cxn ang="0">
                    <a:pos x="1760" y="588"/>
                  </a:cxn>
                  <a:cxn ang="0">
                    <a:pos x="1734" y="696"/>
                  </a:cxn>
                  <a:cxn ang="0">
                    <a:pos x="1676" y="796"/>
                  </a:cxn>
                  <a:cxn ang="0">
                    <a:pos x="1588" y="886"/>
                  </a:cxn>
                  <a:cxn ang="0">
                    <a:pos x="1476" y="964"/>
                  </a:cxn>
                  <a:cxn ang="0">
                    <a:pos x="1344" y="1028"/>
                  </a:cxn>
                  <a:cxn ang="0">
                    <a:pos x="1192" y="1074"/>
                  </a:cxn>
                  <a:cxn ang="0">
                    <a:pos x="1026" y="1100"/>
                  </a:cxn>
                  <a:cxn ang="0">
                    <a:pos x="894" y="1106"/>
                  </a:cxn>
                  <a:cxn ang="0">
                    <a:pos x="720" y="1096"/>
                  </a:cxn>
                  <a:cxn ang="0">
                    <a:pos x="556" y="1064"/>
                  </a:cxn>
                  <a:cxn ang="0">
                    <a:pos x="410" y="1012"/>
                  </a:cxn>
                  <a:cxn ang="0">
                    <a:pos x="282" y="946"/>
                  </a:cxn>
                  <a:cxn ang="0">
                    <a:pos x="176" y="866"/>
                  </a:cxn>
                  <a:cxn ang="0">
                    <a:pos x="96" y="772"/>
                  </a:cxn>
                  <a:cxn ang="0">
                    <a:pos x="44" y="670"/>
                  </a:cxn>
                  <a:cxn ang="0">
                    <a:pos x="28" y="560"/>
                  </a:cxn>
                  <a:cxn ang="0">
                    <a:pos x="46" y="448"/>
                  </a:cxn>
                  <a:cxn ang="0">
                    <a:pos x="46" y="406"/>
                  </a:cxn>
                  <a:cxn ang="0">
                    <a:pos x="12" y="494"/>
                  </a:cxn>
                  <a:cxn ang="0">
                    <a:pos x="0" y="586"/>
                  </a:cxn>
                  <a:cxn ang="0">
                    <a:pos x="12" y="676"/>
                  </a:cxn>
                  <a:cxn ang="0">
                    <a:pos x="58" y="788"/>
                  </a:cxn>
                  <a:cxn ang="0">
                    <a:pos x="138" y="890"/>
                  </a:cxn>
                  <a:cxn ang="0">
                    <a:pos x="246" y="980"/>
                  </a:cxn>
                  <a:cxn ang="0">
                    <a:pos x="380" y="1056"/>
                  </a:cxn>
                  <a:cxn ang="0">
                    <a:pos x="536" y="1116"/>
                  </a:cxn>
                  <a:cxn ang="0">
                    <a:pos x="710" y="1154"/>
                  </a:cxn>
                  <a:cxn ang="0">
                    <a:pos x="898" y="1172"/>
                  </a:cxn>
                  <a:cxn ang="0">
                    <a:pos x="1044" y="1170"/>
                  </a:cxn>
                  <a:cxn ang="0">
                    <a:pos x="1228" y="1146"/>
                  </a:cxn>
                  <a:cxn ang="0">
                    <a:pos x="1398" y="1102"/>
                  </a:cxn>
                  <a:cxn ang="0">
                    <a:pos x="1550" y="1038"/>
                  </a:cxn>
                  <a:cxn ang="0">
                    <a:pos x="1678" y="960"/>
                  </a:cxn>
                  <a:cxn ang="0">
                    <a:pos x="1780" y="866"/>
                  </a:cxn>
                  <a:cxn ang="0">
                    <a:pos x="1852" y="760"/>
                  </a:cxn>
                  <a:cxn ang="0">
                    <a:pos x="1890" y="646"/>
                  </a:cxn>
                  <a:cxn ang="0">
                    <a:pos x="1892" y="556"/>
                  </a:cxn>
                  <a:cxn ang="0">
                    <a:pos x="1864" y="440"/>
                  </a:cxn>
                  <a:cxn ang="0">
                    <a:pos x="1800" y="332"/>
                  </a:cxn>
                  <a:cxn ang="0">
                    <a:pos x="1706" y="236"/>
                  </a:cxn>
                  <a:cxn ang="0">
                    <a:pos x="1584" y="152"/>
                  </a:cxn>
                  <a:cxn ang="0">
                    <a:pos x="1438" y="84"/>
                  </a:cxn>
                  <a:cxn ang="0">
                    <a:pos x="1272" y="36"/>
                  </a:cxn>
                  <a:cxn ang="0">
                    <a:pos x="1092" y="6"/>
                  </a:cxn>
                  <a:cxn ang="0">
                    <a:pos x="948" y="0"/>
                  </a:cxn>
                </a:cxnLst>
                <a:rect l="0" t="0" r="r" b="b"/>
                <a:pathLst>
                  <a:path w="1894" h="1172">
                    <a:moveTo>
                      <a:pt x="948" y="0"/>
                    </a:moveTo>
                    <a:lnTo>
                      <a:pt x="948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6" y="14"/>
                    </a:lnTo>
                    <a:lnTo>
                      <a:pt x="916" y="14"/>
                    </a:lnTo>
                    <a:lnTo>
                      <a:pt x="960" y="14"/>
                    </a:lnTo>
                    <a:lnTo>
                      <a:pt x="1002" y="18"/>
                    </a:lnTo>
                    <a:lnTo>
                      <a:pt x="1044" y="22"/>
                    </a:lnTo>
                    <a:lnTo>
                      <a:pt x="1086" y="26"/>
                    </a:lnTo>
                    <a:lnTo>
                      <a:pt x="1128" y="32"/>
                    </a:lnTo>
                    <a:lnTo>
                      <a:pt x="1168" y="40"/>
                    </a:lnTo>
                    <a:lnTo>
                      <a:pt x="1206" y="50"/>
                    </a:lnTo>
                    <a:lnTo>
                      <a:pt x="1246" y="60"/>
                    </a:lnTo>
                    <a:lnTo>
                      <a:pt x="1282" y="70"/>
                    </a:lnTo>
                    <a:lnTo>
                      <a:pt x="1320" y="84"/>
                    </a:lnTo>
                    <a:lnTo>
                      <a:pt x="1354" y="96"/>
                    </a:lnTo>
                    <a:lnTo>
                      <a:pt x="1388" y="110"/>
                    </a:lnTo>
                    <a:lnTo>
                      <a:pt x="1422" y="126"/>
                    </a:lnTo>
                    <a:lnTo>
                      <a:pt x="1454" y="142"/>
                    </a:lnTo>
                    <a:lnTo>
                      <a:pt x="1484" y="160"/>
                    </a:lnTo>
                    <a:lnTo>
                      <a:pt x="1514" y="178"/>
                    </a:lnTo>
                    <a:lnTo>
                      <a:pt x="1542" y="196"/>
                    </a:lnTo>
                    <a:lnTo>
                      <a:pt x="1568" y="216"/>
                    </a:lnTo>
                    <a:lnTo>
                      <a:pt x="1594" y="236"/>
                    </a:lnTo>
                    <a:lnTo>
                      <a:pt x="1616" y="258"/>
                    </a:lnTo>
                    <a:lnTo>
                      <a:pt x="1638" y="280"/>
                    </a:lnTo>
                    <a:lnTo>
                      <a:pt x="1660" y="302"/>
                    </a:lnTo>
                    <a:lnTo>
                      <a:pt x="1678" y="326"/>
                    </a:lnTo>
                    <a:lnTo>
                      <a:pt x="1694" y="350"/>
                    </a:lnTo>
                    <a:lnTo>
                      <a:pt x="1710" y="374"/>
                    </a:lnTo>
                    <a:lnTo>
                      <a:pt x="1722" y="400"/>
                    </a:lnTo>
                    <a:lnTo>
                      <a:pt x="1734" y="424"/>
                    </a:lnTo>
                    <a:lnTo>
                      <a:pt x="1744" y="452"/>
                    </a:lnTo>
                    <a:lnTo>
                      <a:pt x="1750" y="478"/>
                    </a:lnTo>
                    <a:lnTo>
                      <a:pt x="1756" y="504"/>
                    </a:lnTo>
                    <a:lnTo>
                      <a:pt x="1760" y="532"/>
                    </a:lnTo>
                    <a:lnTo>
                      <a:pt x="1760" y="560"/>
                    </a:lnTo>
                    <a:lnTo>
                      <a:pt x="1760" y="560"/>
                    </a:lnTo>
                    <a:lnTo>
                      <a:pt x="1760" y="588"/>
                    </a:lnTo>
                    <a:lnTo>
                      <a:pt x="1756" y="616"/>
                    </a:lnTo>
                    <a:lnTo>
                      <a:pt x="1750" y="642"/>
                    </a:lnTo>
                    <a:lnTo>
                      <a:pt x="1744" y="670"/>
                    </a:lnTo>
                    <a:lnTo>
                      <a:pt x="1734" y="696"/>
                    </a:lnTo>
                    <a:lnTo>
                      <a:pt x="1722" y="722"/>
                    </a:lnTo>
                    <a:lnTo>
                      <a:pt x="1708" y="748"/>
                    </a:lnTo>
                    <a:lnTo>
                      <a:pt x="1692" y="772"/>
                    </a:lnTo>
                    <a:lnTo>
                      <a:pt x="1676" y="796"/>
                    </a:lnTo>
                    <a:lnTo>
                      <a:pt x="1656" y="820"/>
                    </a:lnTo>
                    <a:lnTo>
                      <a:pt x="1636" y="844"/>
                    </a:lnTo>
                    <a:lnTo>
                      <a:pt x="1612" y="866"/>
                    </a:lnTo>
                    <a:lnTo>
                      <a:pt x="1588" y="886"/>
                    </a:lnTo>
                    <a:lnTo>
                      <a:pt x="1562" y="908"/>
                    </a:lnTo>
                    <a:lnTo>
                      <a:pt x="1536" y="928"/>
                    </a:lnTo>
                    <a:lnTo>
                      <a:pt x="1506" y="946"/>
                    </a:lnTo>
                    <a:lnTo>
                      <a:pt x="1476" y="964"/>
                    </a:lnTo>
                    <a:lnTo>
                      <a:pt x="1446" y="982"/>
                    </a:lnTo>
                    <a:lnTo>
                      <a:pt x="1412" y="998"/>
                    </a:lnTo>
                    <a:lnTo>
                      <a:pt x="1378" y="1012"/>
                    </a:lnTo>
                    <a:lnTo>
                      <a:pt x="1344" y="1028"/>
                    </a:lnTo>
                    <a:lnTo>
                      <a:pt x="1308" y="1040"/>
                    </a:lnTo>
                    <a:lnTo>
                      <a:pt x="1270" y="1052"/>
                    </a:lnTo>
                    <a:lnTo>
                      <a:pt x="1232" y="1064"/>
                    </a:lnTo>
                    <a:lnTo>
                      <a:pt x="1192" y="1074"/>
                    </a:lnTo>
                    <a:lnTo>
                      <a:pt x="1152" y="1082"/>
                    </a:lnTo>
                    <a:lnTo>
                      <a:pt x="1110" y="1090"/>
                    </a:lnTo>
                    <a:lnTo>
                      <a:pt x="1068" y="1096"/>
                    </a:lnTo>
                    <a:lnTo>
                      <a:pt x="1026" y="1100"/>
                    </a:lnTo>
                    <a:lnTo>
                      <a:pt x="982" y="1104"/>
                    </a:lnTo>
                    <a:lnTo>
                      <a:pt x="938" y="110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850" y="1106"/>
                    </a:lnTo>
                    <a:lnTo>
                      <a:pt x="806" y="1104"/>
                    </a:lnTo>
                    <a:lnTo>
                      <a:pt x="762" y="1100"/>
                    </a:lnTo>
                    <a:lnTo>
                      <a:pt x="720" y="1096"/>
                    </a:lnTo>
                    <a:lnTo>
                      <a:pt x="678" y="1090"/>
                    </a:lnTo>
                    <a:lnTo>
                      <a:pt x="636" y="1082"/>
                    </a:lnTo>
                    <a:lnTo>
                      <a:pt x="596" y="1074"/>
                    </a:lnTo>
                    <a:lnTo>
                      <a:pt x="556" y="1064"/>
                    </a:lnTo>
                    <a:lnTo>
                      <a:pt x="518" y="1052"/>
                    </a:lnTo>
                    <a:lnTo>
                      <a:pt x="480" y="1040"/>
                    </a:lnTo>
                    <a:lnTo>
                      <a:pt x="444" y="1028"/>
                    </a:lnTo>
                    <a:lnTo>
                      <a:pt x="410" y="1012"/>
                    </a:lnTo>
                    <a:lnTo>
                      <a:pt x="376" y="998"/>
                    </a:lnTo>
                    <a:lnTo>
                      <a:pt x="342" y="982"/>
                    </a:lnTo>
                    <a:lnTo>
                      <a:pt x="312" y="964"/>
                    </a:lnTo>
                    <a:lnTo>
                      <a:pt x="282" y="946"/>
                    </a:lnTo>
                    <a:lnTo>
                      <a:pt x="252" y="928"/>
                    </a:lnTo>
                    <a:lnTo>
                      <a:pt x="226" y="908"/>
                    </a:lnTo>
                    <a:lnTo>
                      <a:pt x="200" y="886"/>
                    </a:lnTo>
                    <a:lnTo>
                      <a:pt x="176" y="866"/>
                    </a:lnTo>
                    <a:lnTo>
                      <a:pt x="152" y="844"/>
                    </a:lnTo>
                    <a:lnTo>
                      <a:pt x="132" y="820"/>
                    </a:lnTo>
                    <a:lnTo>
                      <a:pt x="112" y="796"/>
                    </a:lnTo>
                    <a:lnTo>
                      <a:pt x="96" y="772"/>
                    </a:lnTo>
                    <a:lnTo>
                      <a:pt x="80" y="748"/>
                    </a:lnTo>
                    <a:lnTo>
                      <a:pt x="66" y="722"/>
                    </a:lnTo>
                    <a:lnTo>
                      <a:pt x="54" y="696"/>
                    </a:lnTo>
                    <a:lnTo>
                      <a:pt x="44" y="670"/>
                    </a:lnTo>
                    <a:lnTo>
                      <a:pt x="38" y="642"/>
                    </a:lnTo>
                    <a:lnTo>
                      <a:pt x="32" y="616"/>
                    </a:lnTo>
                    <a:lnTo>
                      <a:pt x="28" y="588"/>
                    </a:lnTo>
                    <a:lnTo>
                      <a:pt x="28" y="560"/>
                    </a:lnTo>
                    <a:lnTo>
                      <a:pt x="28" y="560"/>
                    </a:lnTo>
                    <a:lnTo>
                      <a:pt x="30" y="522"/>
                    </a:lnTo>
                    <a:lnTo>
                      <a:pt x="36" y="484"/>
                    </a:lnTo>
                    <a:lnTo>
                      <a:pt x="46" y="448"/>
                    </a:lnTo>
                    <a:lnTo>
                      <a:pt x="60" y="412"/>
                    </a:lnTo>
                    <a:lnTo>
                      <a:pt x="60" y="412"/>
                    </a:lnTo>
                    <a:lnTo>
                      <a:pt x="46" y="406"/>
                    </a:lnTo>
                    <a:lnTo>
                      <a:pt x="46" y="406"/>
                    </a:lnTo>
                    <a:lnTo>
                      <a:pt x="36" y="428"/>
                    </a:lnTo>
                    <a:lnTo>
                      <a:pt x="26" y="450"/>
                    </a:lnTo>
                    <a:lnTo>
                      <a:pt x="18" y="472"/>
                    </a:lnTo>
                    <a:lnTo>
                      <a:pt x="12" y="494"/>
                    </a:lnTo>
                    <a:lnTo>
                      <a:pt x="8" y="516"/>
                    </a:lnTo>
                    <a:lnTo>
                      <a:pt x="4" y="540"/>
                    </a:lnTo>
                    <a:lnTo>
                      <a:pt x="2" y="562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16"/>
                    </a:lnTo>
                    <a:lnTo>
                      <a:pt x="6" y="646"/>
                    </a:lnTo>
                    <a:lnTo>
                      <a:pt x="12" y="676"/>
                    </a:lnTo>
                    <a:lnTo>
                      <a:pt x="20" y="704"/>
                    </a:lnTo>
                    <a:lnTo>
                      <a:pt x="30" y="732"/>
                    </a:lnTo>
                    <a:lnTo>
                      <a:pt x="44" y="760"/>
                    </a:lnTo>
                    <a:lnTo>
                      <a:pt x="58" y="788"/>
                    </a:lnTo>
                    <a:lnTo>
                      <a:pt x="76" y="814"/>
                    </a:lnTo>
                    <a:lnTo>
                      <a:pt x="94" y="840"/>
                    </a:lnTo>
                    <a:lnTo>
                      <a:pt x="114" y="866"/>
                    </a:lnTo>
                    <a:lnTo>
                      <a:pt x="138" y="890"/>
                    </a:lnTo>
                    <a:lnTo>
                      <a:pt x="162" y="914"/>
                    </a:lnTo>
                    <a:lnTo>
                      <a:pt x="188" y="938"/>
                    </a:lnTo>
                    <a:lnTo>
                      <a:pt x="216" y="960"/>
                    </a:lnTo>
                    <a:lnTo>
                      <a:pt x="246" y="980"/>
                    </a:lnTo>
                    <a:lnTo>
                      <a:pt x="278" y="1002"/>
                    </a:lnTo>
                    <a:lnTo>
                      <a:pt x="310" y="1020"/>
                    </a:lnTo>
                    <a:lnTo>
                      <a:pt x="346" y="1038"/>
                    </a:lnTo>
                    <a:lnTo>
                      <a:pt x="380" y="1056"/>
                    </a:lnTo>
                    <a:lnTo>
                      <a:pt x="418" y="1072"/>
                    </a:lnTo>
                    <a:lnTo>
                      <a:pt x="456" y="1088"/>
                    </a:lnTo>
                    <a:lnTo>
                      <a:pt x="496" y="1102"/>
                    </a:lnTo>
                    <a:lnTo>
                      <a:pt x="536" y="1116"/>
                    </a:lnTo>
                    <a:lnTo>
                      <a:pt x="578" y="1126"/>
                    </a:lnTo>
                    <a:lnTo>
                      <a:pt x="622" y="1138"/>
                    </a:lnTo>
                    <a:lnTo>
                      <a:pt x="666" y="1146"/>
                    </a:lnTo>
                    <a:lnTo>
                      <a:pt x="710" y="1154"/>
                    </a:lnTo>
                    <a:lnTo>
                      <a:pt x="756" y="1160"/>
                    </a:lnTo>
                    <a:lnTo>
                      <a:pt x="804" y="1166"/>
                    </a:lnTo>
                    <a:lnTo>
                      <a:pt x="850" y="1170"/>
                    </a:lnTo>
                    <a:lnTo>
                      <a:pt x="898" y="1172"/>
                    </a:lnTo>
                    <a:lnTo>
                      <a:pt x="948" y="1172"/>
                    </a:lnTo>
                    <a:lnTo>
                      <a:pt x="948" y="1172"/>
                    </a:lnTo>
                    <a:lnTo>
                      <a:pt x="996" y="1172"/>
                    </a:lnTo>
                    <a:lnTo>
                      <a:pt x="1044" y="1170"/>
                    </a:lnTo>
                    <a:lnTo>
                      <a:pt x="1092" y="1166"/>
                    </a:lnTo>
                    <a:lnTo>
                      <a:pt x="1138" y="1160"/>
                    </a:lnTo>
                    <a:lnTo>
                      <a:pt x="1184" y="1154"/>
                    </a:lnTo>
                    <a:lnTo>
                      <a:pt x="1228" y="1146"/>
                    </a:lnTo>
                    <a:lnTo>
                      <a:pt x="1272" y="1138"/>
                    </a:lnTo>
                    <a:lnTo>
                      <a:pt x="1316" y="1126"/>
                    </a:lnTo>
                    <a:lnTo>
                      <a:pt x="1358" y="1116"/>
                    </a:lnTo>
                    <a:lnTo>
                      <a:pt x="1398" y="1102"/>
                    </a:lnTo>
                    <a:lnTo>
                      <a:pt x="1438" y="1088"/>
                    </a:lnTo>
                    <a:lnTo>
                      <a:pt x="1476" y="1072"/>
                    </a:lnTo>
                    <a:lnTo>
                      <a:pt x="1514" y="1056"/>
                    </a:lnTo>
                    <a:lnTo>
                      <a:pt x="1550" y="1038"/>
                    </a:lnTo>
                    <a:lnTo>
                      <a:pt x="1584" y="1020"/>
                    </a:lnTo>
                    <a:lnTo>
                      <a:pt x="1616" y="1002"/>
                    </a:lnTo>
                    <a:lnTo>
                      <a:pt x="1648" y="980"/>
                    </a:lnTo>
                    <a:lnTo>
                      <a:pt x="1678" y="960"/>
                    </a:lnTo>
                    <a:lnTo>
                      <a:pt x="1706" y="938"/>
                    </a:lnTo>
                    <a:lnTo>
                      <a:pt x="1732" y="914"/>
                    </a:lnTo>
                    <a:lnTo>
                      <a:pt x="1756" y="890"/>
                    </a:lnTo>
                    <a:lnTo>
                      <a:pt x="1780" y="866"/>
                    </a:lnTo>
                    <a:lnTo>
                      <a:pt x="1800" y="840"/>
                    </a:lnTo>
                    <a:lnTo>
                      <a:pt x="1820" y="814"/>
                    </a:lnTo>
                    <a:lnTo>
                      <a:pt x="1836" y="788"/>
                    </a:lnTo>
                    <a:lnTo>
                      <a:pt x="1852" y="760"/>
                    </a:lnTo>
                    <a:lnTo>
                      <a:pt x="1864" y="732"/>
                    </a:lnTo>
                    <a:lnTo>
                      <a:pt x="1874" y="704"/>
                    </a:lnTo>
                    <a:lnTo>
                      <a:pt x="1884" y="676"/>
                    </a:lnTo>
                    <a:lnTo>
                      <a:pt x="1890" y="646"/>
                    </a:lnTo>
                    <a:lnTo>
                      <a:pt x="1892" y="616"/>
                    </a:lnTo>
                    <a:lnTo>
                      <a:pt x="1894" y="586"/>
                    </a:lnTo>
                    <a:lnTo>
                      <a:pt x="1894" y="586"/>
                    </a:lnTo>
                    <a:lnTo>
                      <a:pt x="1892" y="556"/>
                    </a:lnTo>
                    <a:lnTo>
                      <a:pt x="1890" y="526"/>
                    </a:lnTo>
                    <a:lnTo>
                      <a:pt x="1884" y="496"/>
                    </a:lnTo>
                    <a:lnTo>
                      <a:pt x="1874" y="468"/>
                    </a:lnTo>
                    <a:lnTo>
                      <a:pt x="1864" y="440"/>
                    </a:lnTo>
                    <a:lnTo>
                      <a:pt x="1852" y="412"/>
                    </a:lnTo>
                    <a:lnTo>
                      <a:pt x="1836" y="384"/>
                    </a:lnTo>
                    <a:lnTo>
                      <a:pt x="1820" y="358"/>
                    </a:lnTo>
                    <a:lnTo>
                      <a:pt x="1800" y="332"/>
                    </a:lnTo>
                    <a:lnTo>
                      <a:pt x="1780" y="306"/>
                    </a:lnTo>
                    <a:lnTo>
                      <a:pt x="1756" y="282"/>
                    </a:lnTo>
                    <a:lnTo>
                      <a:pt x="1732" y="258"/>
                    </a:lnTo>
                    <a:lnTo>
                      <a:pt x="1706" y="236"/>
                    </a:lnTo>
                    <a:lnTo>
                      <a:pt x="1678" y="214"/>
                    </a:lnTo>
                    <a:lnTo>
                      <a:pt x="1648" y="192"/>
                    </a:lnTo>
                    <a:lnTo>
                      <a:pt x="1616" y="172"/>
                    </a:lnTo>
                    <a:lnTo>
                      <a:pt x="1584" y="152"/>
                    </a:lnTo>
                    <a:lnTo>
                      <a:pt x="1550" y="134"/>
                    </a:lnTo>
                    <a:lnTo>
                      <a:pt x="1514" y="116"/>
                    </a:lnTo>
                    <a:lnTo>
                      <a:pt x="1476" y="100"/>
                    </a:lnTo>
                    <a:lnTo>
                      <a:pt x="1438" y="84"/>
                    </a:lnTo>
                    <a:lnTo>
                      <a:pt x="1398" y="70"/>
                    </a:lnTo>
                    <a:lnTo>
                      <a:pt x="1358" y="58"/>
                    </a:lnTo>
                    <a:lnTo>
                      <a:pt x="1316" y="46"/>
                    </a:lnTo>
                    <a:lnTo>
                      <a:pt x="1272" y="36"/>
                    </a:lnTo>
                    <a:lnTo>
                      <a:pt x="1228" y="26"/>
                    </a:lnTo>
                    <a:lnTo>
                      <a:pt x="1184" y="18"/>
                    </a:lnTo>
                    <a:lnTo>
                      <a:pt x="1138" y="12"/>
                    </a:lnTo>
                    <a:lnTo>
                      <a:pt x="1092" y="6"/>
                    </a:lnTo>
                    <a:lnTo>
                      <a:pt x="1044" y="2"/>
                    </a:lnTo>
                    <a:lnTo>
                      <a:pt x="996" y="0"/>
                    </a:lnTo>
                    <a:lnTo>
                      <a:pt x="948" y="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DADADA">
                  <a:lumMod val="25000"/>
                </a:srgbClr>
              </a:solidFill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165100" dist="63500" dir="5400000" sx="103000" sy="103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>
                  <a:rot lat="18935215" lon="18111855" rev="3909539"/>
                </a:camera>
                <a:lightRig rig="chilly" dir="t"/>
              </a:scene3d>
              <a:sp3d extrusionH="127000" contourW="12700" prstMaterial="dkEdge">
                <a:bevelT/>
                <a:extrusionClr>
                  <a:sysClr val="window" lastClr="FFFFFF">
                    <a:lumMod val="75000"/>
                  </a:sysClr>
                </a:extrusionClr>
                <a:contourClr>
                  <a:sysClr val="window" lastClr="FFFFFF">
                    <a:lumMod val="75000"/>
                  </a:sysClr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300" kern="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40" name="Freeform 19"/>
              <p:cNvSpPr>
                <a:spLocks/>
              </p:cNvSpPr>
              <p:nvPr/>
            </p:nvSpPr>
            <p:spPr bwMode="auto">
              <a:xfrm rot="16200000" flipH="1">
                <a:off x="5173850" y="3927492"/>
                <a:ext cx="397040" cy="377218"/>
              </a:xfrm>
              <a:custGeom>
                <a:avLst/>
                <a:gdLst/>
                <a:ahLst/>
                <a:cxnLst>
                  <a:cxn ang="0">
                    <a:pos x="906" y="0"/>
                  </a:cxn>
                  <a:cxn ang="0">
                    <a:pos x="1002" y="18"/>
                  </a:cxn>
                  <a:cxn ang="0">
                    <a:pos x="1168" y="40"/>
                  </a:cxn>
                  <a:cxn ang="0">
                    <a:pos x="1320" y="84"/>
                  </a:cxn>
                  <a:cxn ang="0">
                    <a:pos x="1454" y="142"/>
                  </a:cxn>
                  <a:cxn ang="0">
                    <a:pos x="1568" y="216"/>
                  </a:cxn>
                  <a:cxn ang="0">
                    <a:pos x="1660" y="302"/>
                  </a:cxn>
                  <a:cxn ang="0">
                    <a:pos x="1722" y="400"/>
                  </a:cxn>
                  <a:cxn ang="0">
                    <a:pos x="1756" y="504"/>
                  </a:cxn>
                  <a:cxn ang="0">
                    <a:pos x="1760" y="588"/>
                  </a:cxn>
                  <a:cxn ang="0">
                    <a:pos x="1734" y="696"/>
                  </a:cxn>
                  <a:cxn ang="0">
                    <a:pos x="1676" y="796"/>
                  </a:cxn>
                  <a:cxn ang="0">
                    <a:pos x="1588" y="886"/>
                  </a:cxn>
                  <a:cxn ang="0">
                    <a:pos x="1476" y="964"/>
                  </a:cxn>
                  <a:cxn ang="0">
                    <a:pos x="1344" y="1028"/>
                  </a:cxn>
                  <a:cxn ang="0">
                    <a:pos x="1192" y="1074"/>
                  </a:cxn>
                  <a:cxn ang="0">
                    <a:pos x="1026" y="1100"/>
                  </a:cxn>
                  <a:cxn ang="0">
                    <a:pos x="894" y="1106"/>
                  </a:cxn>
                  <a:cxn ang="0">
                    <a:pos x="720" y="1096"/>
                  </a:cxn>
                  <a:cxn ang="0">
                    <a:pos x="556" y="1064"/>
                  </a:cxn>
                  <a:cxn ang="0">
                    <a:pos x="410" y="1012"/>
                  </a:cxn>
                  <a:cxn ang="0">
                    <a:pos x="282" y="946"/>
                  </a:cxn>
                  <a:cxn ang="0">
                    <a:pos x="176" y="866"/>
                  </a:cxn>
                  <a:cxn ang="0">
                    <a:pos x="96" y="772"/>
                  </a:cxn>
                  <a:cxn ang="0">
                    <a:pos x="44" y="670"/>
                  </a:cxn>
                  <a:cxn ang="0">
                    <a:pos x="28" y="560"/>
                  </a:cxn>
                  <a:cxn ang="0">
                    <a:pos x="46" y="448"/>
                  </a:cxn>
                  <a:cxn ang="0">
                    <a:pos x="46" y="406"/>
                  </a:cxn>
                  <a:cxn ang="0">
                    <a:pos x="12" y="494"/>
                  </a:cxn>
                  <a:cxn ang="0">
                    <a:pos x="0" y="586"/>
                  </a:cxn>
                  <a:cxn ang="0">
                    <a:pos x="12" y="676"/>
                  </a:cxn>
                  <a:cxn ang="0">
                    <a:pos x="58" y="788"/>
                  </a:cxn>
                  <a:cxn ang="0">
                    <a:pos x="138" y="890"/>
                  </a:cxn>
                  <a:cxn ang="0">
                    <a:pos x="246" y="980"/>
                  </a:cxn>
                  <a:cxn ang="0">
                    <a:pos x="380" y="1056"/>
                  </a:cxn>
                  <a:cxn ang="0">
                    <a:pos x="536" y="1116"/>
                  </a:cxn>
                  <a:cxn ang="0">
                    <a:pos x="710" y="1154"/>
                  </a:cxn>
                  <a:cxn ang="0">
                    <a:pos x="898" y="1172"/>
                  </a:cxn>
                  <a:cxn ang="0">
                    <a:pos x="1044" y="1170"/>
                  </a:cxn>
                  <a:cxn ang="0">
                    <a:pos x="1228" y="1146"/>
                  </a:cxn>
                  <a:cxn ang="0">
                    <a:pos x="1398" y="1102"/>
                  </a:cxn>
                  <a:cxn ang="0">
                    <a:pos x="1550" y="1038"/>
                  </a:cxn>
                  <a:cxn ang="0">
                    <a:pos x="1678" y="960"/>
                  </a:cxn>
                  <a:cxn ang="0">
                    <a:pos x="1780" y="866"/>
                  </a:cxn>
                  <a:cxn ang="0">
                    <a:pos x="1852" y="760"/>
                  </a:cxn>
                  <a:cxn ang="0">
                    <a:pos x="1890" y="646"/>
                  </a:cxn>
                  <a:cxn ang="0">
                    <a:pos x="1892" y="556"/>
                  </a:cxn>
                  <a:cxn ang="0">
                    <a:pos x="1864" y="440"/>
                  </a:cxn>
                  <a:cxn ang="0">
                    <a:pos x="1800" y="332"/>
                  </a:cxn>
                  <a:cxn ang="0">
                    <a:pos x="1706" y="236"/>
                  </a:cxn>
                  <a:cxn ang="0">
                    <a:pos x="1584" y="152"/>
                  </a:cxn>
                  <a:cxn ang="0">
                    <a:pos x="1438" y="84"/>
                  </a:cxn>
                  <a:cxn ang="0">
                    <a:pos x="1272" y="36"/>
                  </a:cxn>
                  <a:cxn ang="0">
                    <a:pos x="1092" y="6"/>
                  </a:cxn>
                  <a:cxn ang="0">
                    <a:pos x="948" y="0"/>
                  </a:cxn>
                </a:cxnLst>
                <a:rect l="0" t="0" r="r" b="b"/>
                <a:pathLst>
                  <a:path w="1894" h="1172">
                    <a:moveTo>
                      <a:pt x="948" y="0"/>
                    </a:moveTo>
                    <a:lnTo>
                      <a:pt x="948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6" y="14"/>
                    </a:lnTo>
                    <a:lnTo>
                      <a:pt x="916" y="14"/>
                    </a:lnTo>
                    <a:lnTo>
                      <a:pt x="960" y="14"/>
                    </a:lnTo>
                    <a:lnTo>
                      <a:pt x="1002" y="18"/>
                    </a:lnTo>
                    <a:lnTo>
                      <a:pt x="1044" y="22"/>
                    </a:lnTo>
                    <a:lnTo>
                      <a:pt x="1086" y="26"/>
                    </a:lnTo>
                    <a:lnTo>
                      <a:pt x="1128" y="32"/>
                    </a:lnTo>
                    <a:lnTo>
                      <a:pt x="1168" y="40"/>
                    </a:lnTo>
                    <a:lnTo>
                      <a:pt x="1206" y="50"/>
                    </a:lnTo>
                    <a:lnTo>
                      <a:pt x="1246" y="60"/>
                    </a:lnTo>
                    <a:lnTo>
                      <a:pt x="1282" y="70"/>
                    </a:lnTo>
                    <a:lnTo>
                      <a:pt x="1320" y="84"/>
                    </a:lnTo>
                    <a:lnTo>
                      <a:pt x="1354" y="96"/>
                    </a:lnTo>
                    <a:lnTo>
                      <a:pt x="1388" y="110"/>
                    </a:lnTo>
                    <a:lnTo>
                      <a:pt x="1422" y="126"/>
                    </a:lnTo>
                    <a:lnTo>
                      <a:pt x="1454" y="142"/>
                    </a:lnTo>
                    <a:lnTo>
                      <a:pt x="1484" y="160"/>
                    </a:lnTo>
                    <a:lnTo>
                      <a:pt x="1514" y="178"/>
                    </a:lnTo>
                    <a:lnTo>
                      <a:pt x="1542" y="196"/>
                    </a:lnTo>
                    <a:lnTo>
                      <a:pt x="1568" y="216"/>
                    </a:lnTo>
                    <a:lnTo>
                      <a:pt x="1594" y="236"/>
                    </a:lnTo>
                    <a:lnTo>
                      <a:pt x="1616" y="258"/>
                    </a:lnTo>
                    <a:lnTo>
                      <a:pt x="1638" y="280"/>
                    </a:lnTo>
                    <a:lnTo>
                      <a:pt x="1660" y="302"/>
                    </a:lnTo>
                    <a:lnTo>
                      <a:pt x="1678" y="326"/>
                    </a:lnTo>
                    <a:lnTo>
                      <a:pt x="1694" y="350"/>
                    </a:lnTo>
                    <a:lnTo>
                      <a:pt x="1710" y="374"/>
                    </a:lnTo>
                    <a:lnTo>
                      <a:pt x="1722" y="400"/>
                    </a:lnTo>
                    <a:lnTo>
                      <a:pt x="1734" y="424"/>
                    </a:lnTo>
                    <a:lnTo>
                      <a:pt x="1744" y="452"/>
                    </a:lnTo>
                    <a:lnTo>
                      <a:pt x="1750" y="478"/>
                    </a:lnTo>
                    <a:lnTo>
                      <a:pt x="1756" y="504"/>
                    </a:lnTo>
                    <a:lnTo>
                      <a:pt x="1760" y="532"/>
                    </a:lnTo>
                    <a:lnTo>
                      <a:pt x="1760" y="560"/>
                    </a:lnTo>
                    <a:lnTo>
                      <a:pt x="1760" y="560"/>
                    </a:lnTo>
                    <a:lnTo>
                      <a:pt x="1760" y="588"/>
                    </a:lnTo>
                    <a:lnTo>
                      <a:pt x="1756" y="616"/>
                    </a:lnTo>
                    <a:lnTo>
                      <a:pt x="1750" y="642"/>
                    </a:lnTo>
                    <a:lnTo>
                      <a:pt x="1744" y="670"/>
                    </a:lnTo>
                    <a:lnTo>
                      <a:pt x="1734" y="696"/>
                    </a:lnTo>
                    <a:lnTo>
                      <a:pt x="1722" y="722"/>
                    </a:lnTo>
                    <a:lnTo>
                      <a:pt x="1708" y="748"/>
                    </a:lnTo>
                    <a:lnTo>
                      <a:pt x="1692" y="772"/>
                    </a:lnTo>
                    <a:lnTo>
                      <a:pt x="1676" y="796"/>
                    </a:lnTo>
                    <a:lnTo>
                      <a:pt x="1656" y="820"/>
                    </a:lnTo>
                    <a:lnTo>
                      <a:pt x="1636" y="844"/>
                    </a:lnTo>
                    <a:lnTo>
                      <a:pt x="1612" y="866"/>
                    </a:lnTo>
                    <a:lnTo>
                      <a:pt x="1588" y="886"/>
                    </a:lnTo>
                    <a:lnTo>
                      <a:pt x="1562" y="908"/>
                    </a:lnTo>
                    <a:lnTo>
                      <a:pt x="1536" y="928"/>
                    </a:lnTo>
                    <a:lnTo>
                      <a:pt x="1506" y="946"/>
                    </a:lnTo>
                    <a:lnTo>
                      <a:pt x="1476" y="964"/>
                    </a:lnTo>
                    <a:lnTo>
                      <a:pt x="1446" y="982"/>
                    </a:lnTo>
                    <a:lnTo>
                      <a:pt x="1412" y="998"/>
                    </a:lnTo>
                    <a:lnTo>
                      <a:pt x="1378" y="1012"/>
                    </a:lnTo>
                    <a:lnTo>
                      <a:pt x="1344" y="1028"/>
                    </a:lnTo>
                    <a:lnTo>
                      <a:pt x="1308" y="1040"/>
                    </a:lnTo>
                    <a:lnTo>
                      <a:pt x="1270" y="1052"/>
                    </a:lnTo>
                    <a:lnTo>
                      <a:pt x="1232" y="1064"/>
                    </a:lnTo>
                    <a:lnTo>
                      <a:pt x="1192" y="1074"/>
                    </a:lnTo>
                    <a:lnTo>
                      <a:pt x="1152" y="1082"/>
                    </a:lnTo>
                    <a:lnTo>
                      <a:pt x="1110" y="1090"/>
                    </a:lnTo>
                    <a:lnTo>
                      <a:pt x="1068" y="1096"/>
                    </a:lnTo>
                    <a:lnTo>
                      <a:pt x="1026" y="1100"/>
                    </a:lnTo>
                    <a:lnTo>
                      <a:pt x="982" y="1104"/>
                    </a:lnTo>
                    <a:lnTo>
                      <a:pt x="938" y="110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850" y="1106"/>
                    </a:lnTo>
                    <a:lnTo>
                      <a:pt x="806" y="1104"/>
                    </a:lnTo>
                    <a:lnTo>
                      <a:pt x="762" y="1100"/>
                    </a:lnTo>
                    <a:lnTo>
                      <a:pt x="720" y="1096"/>
                    </a:lnTo>
                    <a:lnTo>
                      <a:pt x="678" y="1090"/>
                    </a:lnTo>
                    <a:lnTo>
                      <a:pt x="636" y="1082"/>
                    </a:lnTo>
                    <a:lnTo>
                      <a:pt x="596" y="1074"/>
                    </a:lnTo>
                    <a:lnTo>
                      <a:pt x="556" y="1064"/>
                    </a:lnTo>
                    <a:lnTo>
                      <a:pt x="518" y="1052"/>
                    </a:lnTo>
                    <a:lnTo>
                      <a:pt x="480" y="1040"/>
                    </a:lnTo>
                    <a:lnTo>
                      <a:pt x="444" y="1028"/>
                    </a:lnTo>
                    <a:lnTo>
                      <a:pt x="410" y="1012"/>
                    </a:lnTo>
                    <a:lnTo>
                      <a:pt x="376" y="998"/>
                    </a:lnTo>
                    <a:lnTo>
                      <a:pt x="342" y="982"/>
                    </a:lnTo>
                    <a:lnTo>
                      <a:pt x="312" y="964"/>
                    </a:lnTo>
                    <a:lnTo>
                      <a:pt x="282" y="946"/>
                    </a:lnTo>
                    <a:lnTo>
                      <a:pt x="252" y="928"/>
                    </a:lnTo>
                    <a:lnTo>
                      <a:pt x="226" y="908"/>
                    </a:lnTo>
                    <a:lnTo>
                      <a:pt x="200" y="886"/>
                    </a:lnTo>
                    <a:lnTo>
                      <a:pt x="176" y="866"/>
                    </a:lnTo>
                    <a:lnTo>
                      <a:pt x="152" y="844"/>
                    </a:lnTo>
                    <a:lnTo>
                      <a:pt x="132" y="820"/>
                    </a:lnTo>
                    <a:lnTo>
                      <a:pt x="112" y="796"/>
                    </a:lnTo>
                    <a:lnTo>
                      <a:pt x="96" y="772"/>
                    </a:lnTo>
                    <a:lnTo>
                      <a:pt x="80" y="748"/>
                    </a:lnTo>
                    <a:lnTo>
                      <a:pt x="66" y="722"/>
                    </a:lnTo>
                    <a:lnTo>
                      <a:pt x="54" y="696"/>
                    </a:lnTo>
                    <a:lnTo>
                      <a:pt x="44" y="670"/>
                    </a:lnTo>
                    <a:lnTo>
                      <a:pt x="38" y="642"/>
                    </a:lnTo>
                    <a:lnTo>
                      <a:pt x="32" y="616"/>
                    </a:lnTo>
                    <a:lnTo>
                      <a:pt x="28" y="588"/>
                    </a:lnTo>
                    <a:lnTo>
                      <a:pt x="28" y="560"/>
                    </a:lnTo>
                    <a:lnTo>
                      <a:pt x="28" y="560"/>
                    </a:lnTo>
                    <a:lnTo>
                      <a:pt x="30" y="522"/>
                    </a:lnTo>
                    <a:lnTo>
                      <a:pt x="36" y="484"/>
                    </a:lnTo>
                    <a:lnTo>
                      <a:pt x="46" y="448"/>
                    </a:lnTo>
                    <a:lnTo>
                      <a:pt x="60" y="412"/>
                    </a:lnTo>
                    <a:lnTo>
                      <a:pt x="60" y="412"/>
                    </a:lnTo>
                    <a:lnTo>
                      <a:pt x="46" y="406"/>
                    </a:lnTo>
                    <a:lnTo>
                      <a:pt x="46" y="406"/>
                    </a:lnTo>
                    <a:lnTo>
                      <a:pt x="36" y="428"/>
                    </a:lnTo>
                    <a:lnTo>
                      <a:pt x="26" y="450"/>
                    </a:lnTo>
                    <a:lnTo>
                      <a:pt x="18" y="472"/>
                    </a:lnTo>
                    <a:lnTo>
                      <a:pt x="12" y="494"/>
                    </a:lnTo>
                    <a:lnTo>
                      <a:pt x="8" y="516"/>
                    </a:lnTo>
                    <a:lnTo>
                      <a:pt x="4" y="540"/>
                    </a:lnTo>
                    <a:lnTo>
                      <a:pt x="2" y="562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16"/>
                    </a:lnTo>
                    <a:lnTo>
                      <a:pt x="6" y="646"/>
                    </a:lnTo>
                    <a:lnTo>
                      <a:pt x="12" y="676"/>
                    </a:lnTo>
                    <a:lnTo>
                      <a:pt x="20" y="704"/>
                    </a:lnTo>
                    <a:lnTo>
                      <a:pt x="30" y="732"/>
                    </a:lnTo>
                    <a:lnTo>
                      <a:pt x="44" y="760"/>
                    </a:lnTo>
                    <a:lnTo>
                      <a:pt x="58" y="788"/>
                    </a:lnTo>
                    <a:lnTo>
                      <a:pt x="76" y="814"/>
                    </a:lnTo>
                    <a:lnTo>
                      <a:pt x="94" y="840"/>
                    </a:lnTo>
                    <a:lnTo>
                      <a:pt x="114" y="866"/>
                    </a:lnTo>
                    <a:lnTo>
                      <a:pt x="138" y="890"/>
                    </a:lnTo>
                    <a:lnTo>
                      <a:pt x="162" y="914"/>
                    </a:lnTo>
                    <a:lnTo>
                      <a:pt x="188" y="938"/>
                    </a:lnTo>
                    <a:lnTo>
                      <a:pt x="216" y="960"/>
                    </a:lnTo>
                    <a:lnTo>
                      <a:pt x="246" y="980"/>
                    </a:lnTo>
                    <a:lnTo>
                      <a:pt x="278" y="1002"/>
                    </a:lnTo>
                    <a:lnTo>
                      <a:pt x="310" y="1020"/>
                    </a:lnTo>
                    <a:lnTo>
                      <a:pt x="346" y="1038"/>
                    </a:lnTo>
                    <a:lnTo>
                      <a:pt x="380" y="1056"/>
                    </a:lnTo>
                    <a:lnTo>
                      <a:pt x="418" y="1072"/>
                    </a:lnTo>
                    <a:lnTo>
                      <a:pt x="456" y="1088"/>
                    </a:lnTo>
                    <a:lnTo>
                      <a:pt x="496" y="1102"/>
                    </a:lnTo>
                    <a:lnTo>
                      <a:pt x="536" y="1116"/>
                    </a:lnTo>
                    <a:lnTo>
                      <a:pt x="578" y="1126"/>
                    </a:lnTo>
                    <a:lnTo>
                      <a:pt x="622" y="1138"/>
                    </a:lnTo>
                    <a:lnTo>
                      <a:pt x="666" y="1146"/>
                    </a:lnTo>
                    <a:lnTo>
                      <a:pt x="710" y="1154"/>
                    </a:lnTo>
                    <a:lnTo>
                      <a:pt x="756" y="1160"/>
                    </a:lnTo>
                    <a:lnTo>
                      <a:pt x="804" y="1166"/>
                    </a:lnTo>
                    <a:lnTo>
                      <a:pt x="850" y="1170"/>
                    </a:lnTo>
                    <a:lnTo>
                      <a:pt x="898" y="1172"/>
                    </a:lnTo>
                    <a:lnTo>
                      <a:pt x="948" y="1172"/>
                    </a:lnTo>
                    <a:lnTo>
                      <a:pt x="948" y="1172"/>
                    </a:lnTo>
                    <a:lnTo>
                      <a:pt x="996" y="1172"/>
                    </a:lnTo>
                    <a:lnTo>
                      <a:pt x="1044" y="1170"/>
                    </a:lnTo>
                    <a:lnTo>
                      <a:pt x="1092" y="1166"/>
                    </a:lnTo>
                    <a:lnTo>
                      <a:pt x="1138" y="1160"/>
                    </a:lnTo>
                    <a:lnTo>
                      <a:pt x="1184" y="1154"/>
                    </a:lnTo>
                    <a:lnTo>
                      <a:pt x="1228" y="1146"/>
                    </a:lnTo>
                    <a:lnTo>
                      <a:pt x="1272" y="1138"/>
                    </a:lnTo>
                    <a:lnTo>
                      <a:pt x="1316" y="1126"/>
                    </a:lnTo>
                    <a:lnTo>
                      <a:pt x="1358" y="1116"/>
                    </a:lnTo>
                    <a:lnTo>
                      <a:pt x="1398" y="1102"/>
                    </a:lnTo>
                    <a:lnTo>
                      <a:pt x="1438" y="1088"/>
                    </a:lnTo>
                    <a:lnTo>
                      <a:pt x="1476" y="1072"/>
                    </a:lnTo>
                    <a:lnTo>
                      <a:pt x="1514" y="1056"/>
                    </a:lnTo>
                    <a:lnTo>
                      <a:pt x="1550" y="1038"/>
                    </a:lnTo>
                    <a:lnTo>
                      <a:pt x="1584" y="1020"/>
                    </a:lnTo>
                    <a:lnTo>
                      <a:pt x="1616" y="1002"/>
                    </a:lnTo>
                    <a:lnTo>
                      <a:pt x="1648" y="980"/>
                    </a:lnTo>
                    <a:lnTo>
                      <a:pt x="1678" y="960"/>
                    </a:lnTo>
                    <a:lnTo>
                      <a:pt x="1706" y="938"/>
                    </a:lnTo>
                    <a:lnTo>
                      <a:pt x="1732" y="914"/>
                    </a:lnTo>
                    <a:lnTo>
                      <a:pt x="1756" y="890"/>
                    </a:lnTo>
                    <a:lnTo>
                      <a:pt x="1780" y="866"/>
                    </a:lnTo>
                    <a:lnTo>
                      <a:pt x="1800" y="840"/>
                    </a:lnTo>
                    <a:lnTo>
                      <a:pt x="1820" y="814"/>
                    </a:lnTo>
                    <a:lnTo>
                      <a:pt x="1836" y="788"/>
                    </a:lnTo>
                    <a:lnTo>
                      <a:pt x="1852" y="760"/>
                    </a:lnTo>
                    <a:lnTo>
                      <a:pt x="1864" y="732"/>
                    </a:lnTo>
                    <a:lnTo>
                      <a:pt x="1874" y="704"/>
                    </a:lnTo>
                    <a:lnTo>
                      <a:pt x="1884" y="676"/>
                    </a:lnTo>
                    <a:lnTo>
                      <a:pt x="1890" y="646"/>
                    </a:lnTo>
                    <a:lnTo>
                      <a:pt x="1892" y="616"/>
                    </a:lnTo>
                    <a:lnTo>
                      <a:pt x="1894" y="586"/>
                    </a:lnTo>
                    <a:lnTo>
                      <a:pt x="1894" y="586"/>
                    </a:lnTo>
                    <a:lnTo>
                      <a:pt x="1892" y="556"/>
                    </a:lnTo>
                    <a:lnTo>
                      <a:pt x="1890" y="526"/>
                    </a:lnTo>
                    <a:lnTo>
                      <a:pt x="1884" y="496"/>
                    </a:lnTo>
                    <a:lnTo>
                      <a:pt x="1874" y="468"/>
                    </a:lnTo>
                    <a:lnTo>
                      <a:pt x="1864" y="440"/>
                    </a:lnTo>
                    <a:lnTo>
                      <a:pt x="1852" y="412"/>
                    </a:lnTo>
                    <a:lnTo>
                      <a:pt x="1836" y="384"/>
                    </a:lnTo>
                    <a:lnTo>
                      <a:pt x="1820" y="358"/>
                    </a:lnTo>
                    <a:lnTo>
                      <a:pt x="1800" y="332"/>
                    </a:lnTo>
                    <a:lnTo>
                      <a:pt x="1780" y="306"/>
                    </a:lnTo>
                    <a:lnTo>
                      <a:pt x="1756" y="282"/>
                    </a:lnTo>
                    <a:lnTo>
                      <a:pt x="1732" y="258"/>
                    </a:lnTo>
                    <a:lnTo>
                      <a:pt x="1706" y="236"/>
                    </a:lnTo>
                    <a:lnTo>
                      <a:pt x="1678" y="214"/>
                    </a:lnTo>
                    <a:lnTo>
                      <a:pt x="1648" y="192"/>
                    </a:lnTo>
                    <a:lnTo>
                      <a:pt x="1616" y="172"/>
                    </a:lnTo>
                    <a:lnTo>
                      <a:pt x="1584" y="152"/>
                    </a:lnTo>
                    <a:lnTo>
                      <a:pt x="1550" y="134"/>
                    </a:lnTo>
                    <a:lnTo>
                      <a:pt x="1514" y="116"/>
                    </a:lnTo>
                    <a:lnTo>
                      <a:pt x="1476" y="100"/>
                    </a:lnTo>
                    <a:lnTo>
                      <a:pt x="1438" y="84"/>
                    </a:lnTo>
                    <a:lnTo>
                      <a:pt x="1398" y="70"/>
                    </a:lnTo>
                    <a:lnTo>
                      <a:pt x="1358" y="58"/>
                    </a:lnTo>
                    <a:lnTo>
                      <a:pt x="1316" y="46"/>
                    </a:lnTo>
                    <a:lnTo>
                      <a:pt x="1272" y="36"/>
                    </a:lnTo>
                    <a:lnTo>
                      <a:pt x="1228" y="26"/>
                    </a:lnTo>
                    <a:lnTo>
                      <a:pt x="1184" y="18"/>
                    </a:lnTo>
                    <a:lnTo>
                      <a:pt x="1138" y="12"/>
                    </a:lnTo>
                    <a:lnTo>
                      <a:pt x="1092" y="6"/>
                    </a:lnTo>
                    <a:lnTo>
                      <a:pt x="1044" y="2"/>
                    </a:lnTo>
                    <a:lnTo>
                      <a:pt x="996" y="0"/>
                    </a:lnTo>
                    <a:lnTo>
                      <a:pt x="948" y="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DADADA">
                  <a:lumMod val="25000"/>
                </a:srgbClr>
              </a:solidFill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165100" dist="63500" dir="5400000" sx="103000" sy="103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>
                  <a:rot lat="18935215" lon="18111855" rev="3909539"/>
                </a:camera>
                <a:lightRig rig="chilly" dir="t"/>
              </a:scene3d>
              <a:sp3d extrusionH="127000" contourW="12700" prstMaterial="dkEdge">
                <a:bevelT/>
                <a:extrusionClr>
                  <a:sysClr val="window" lastClr="FFFFFF">
                    <a:lumMod val="75000"/>
                  </a:sysClr>
                </a:extrusionClr>
                <a:contourClr>
                  <a:sysClr val="window" lastClr="FFFFFF">
                    <a:lumMod val="75000"/>
                  </a:sysClr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300" kern="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41" name="Freeform 19"/>
              <p:cNvSpPr>
                <a:spLocks/>
              </p:cNvSpPr>
              <p:nvPr/>
            </p:nvSpPr>
            <p:spPr bwMode="auto">
              <a:xfrm rot="16200000" flipH="1">
                <a:off x="7477421" y="3927494"/>
                <a:ext cx="397041" cy="377218"/>
              </a:xfrm>
              <a:custGeom>
                <a:avLst/>
                <a:gdLst/>
                <a:ahLst/>
                <a:cxnLst>
                  <a:cxn ang="0">
                    <a:pos x="906" y="0"/>
                  </a:cxn>
                  <a:cxn ang="0">
                    <a:pos x="1002" y="18"/>
                  </a:cxn>
                  <a:cxn ang="0">
                    <a:pos x="1168" y="40"/>
                  </a:cxn>
                  <a:cxn ang="0">
                    <a:pos x="1320" y="84"/>
                  </a:cxn>
                  <a:cxn ang="0">
                    <a:pos x="1454" y="142"/>
                  </a:cxn>
                  <a:cxn ang="0">
                    <a:pos x="1568" y="216"/>
                  </a:cxn>
                  <a:cxn ang="0">
                    <a:pos x="1660" y="302"/>
                  </a:cxn>
                  <a:cxn ang="0">
                    <a:pos x="1722" y="400"/>
                  </a:cxn>
                  <a:cxn ang="0">
                    <a:pos x="1756" y="504"/>
                  </a:cxn>
                  <a:cxn ang="0">
                    <a:pos x="1760" y="588"/>
                  </a:cxn>
                  <a:cxn ang="0">
                    <a:pos x="1734" y="696"/>
                  </a:cxn>
                  <a:cxn ang="0">
                    <a:pos x="1676" y="796"/>
                  </a:cxn>
                  <a:cxn ang="0">
                    <a:pos x="1588" y="886"/>
                  </a:cxn>
                  <a:cxn ang="0">
                    <a:pos x="1476" y="964"/>
                  </a:cxn>
                  <a:cxn ang="0">
                    <a:pos x="1344" y="1028"/>
                  </a:cxn>
                  <a:cxn ang="0">
                    <a:pos x="1192" y="1074"/>
                  </a:cxn>
                  <a:cxn ang="0">
                    <a:pos x="1026" y="1100"/>
                  </a:cxn>
                  <a:cxn ang="0">
                    <a:pos x="894" y="1106"/>
                  </a:cxn>
                  <a:cxn ang="0">
                    <a:pos x="720" y="1096"/>
                  </a:cxn>
                  <a:cxn ang="0">
                    <a:pos x="556" y="1064"/>
                  </a:cxn>
                  <a:cxn ang="0">
                    <a:pos x="410" y="1012"/>
                  </a:cxn>
                  <a:cxn ang="0">
                    <a:pos x="282" y="946"/>
                  </a:cxn>
                  <a:cxn ang="0">
                    <a:pos x="176" y="866"/>
                  </a:cxn>
                  <a:cxn ang="0">
                    <a:pos x="96" y="772"/>
                  </a:cxn>
                  <a:cxn ang="0">
                    <a:pos x="44" y="670"/>
                  </a:cxn>
                  <a:cxn ang="0">
                    <a:pos x="28" y="560"/>
                  </a:cxn>
                  <a:cxn ang="0">
                    <a:pos x="46" y="448"/>
                  </a:cxn>
                  <a:cxn ang="0">
                    <a:pos x="46" y="406"/>
                  </a:cxn>
                  <a:cxn ang="0">
                    <a:pos x="12" y="494"/>
                  </a:cxn>
                  <a:cxn ang="0">
                    <a:pos x="0" y="586"/>
                  </a:cxn>
                  <a:cxn ang="0">
                    <a:pos x="12" y="676"/>
                  </a:cxn>
                  <a:cxn ang="0">
                    <a:pos x="58" y="788"/>
                  </a:cxn>
                  <a:cxn ang="0">
                    <a:pos x="138" y="890"/>
                  </a:cxn>
                  <a:cxn ang="0">
                    <a:pos x="246" y="980"/>
                  </a:cxn>
                  <a:cxn ang="0">
                    <a:pos x="380" y="1056"/>
                  </a:cxn>
                  <a:cxn ang="0">
                    <a:pos x="536" y="1116"/>
                  </a:cxn>
                  <a:cxn ang="0">
                    <a:pos x="710" y="1154"/>
                  </a:cxn>
                  <a:cxn ang="0">
                    <a:pos x="898" y="1172"/>
                  </a:cxn>
                  <a:cxn ang="0">
                    <a:pos x="1044" y="1170"/>
                  </a:cxn>
                  <a:cxn ang="0">
                    <a:pos x="1228" y="1146"/>
                  </a:cxn>
                  <a:cxn ang="0">
                    <a:pos x="1398" y="1102"/>
                  </a:cxn>
                  <a:cxn ang="0">
                    <a:pos x="1550" y="1038"/>
                  </a:cxn>
                  <a:cxn ang="0">
                    <a:pos x="1678" y="960"/>
                  </a:cxn>
                  <a:cxn ang="0">
                    <a:pos x="1780" y="866"/>
                  </a:cxn>
                  <a:cxn ang="0">
                    <a:pos x="1852" y="760"/>
                  </a:cxn>
                  <a:cxn ang="0">
                    <a:pos x="1890" y="646"/>
                  </a:cxn>
                  <a:cxn ang="0">
                    <a:pos x="1892" y="556"/>
                  </a:cxn>
                  <a:cxn ang="0">
                    <a:pos x="1864" y="440"/>
                  </a:cxn>
                  <a:cxn ang="0">
                    <a:pos x="1800" y="332"/>
                  </a:cxn>
                  <a:cxn ang="0">
                    <a:pos x="1706" y="236"/>
                  </a:cxn>
                  <a:cxn ang="0">
                    <a:pos x="1584" y="152"/>
                  </a:cxn>
                  <a:cxn ang="0">
                    <a:pos x="1438" y="84"/>
                  </a:cxn>
                  <a:cxn ang="0">
                    <a:pos x="1272" y="36"/>
                  </a:cxn>
                  <a:cxn ang="0">
                    <a:pos x="1092" y="6"/>
                  </a:cxn>
                  <a:cxn ang="0">
                    <a:pos x="948" y="0"/>
                  </a:cxn>
                </a:cxnLst>
                <a:rect l="0" t="0" r="r" b="b"/>
                <a:pathLst>
                  <a:path w="1894" h="1172">
                    <a:moveTo>
                      <a:pt x="948" y="0"/>
                    </a:moveTo>
                    <a:lnTo>
                      <a:pt x="948" y="0"/>
                    </a:lnTo>
                    <a:lnTo>
                      <a:pt x="906" y="0"/>
                    </a:lnTo>
                    <a:lnTo>
                      <a:pt x="906" y="0"/>
                    </a:lnTo>
                    <a:lnTo>
                      <a:pt x="916" y="14"/>
                    </a:lnTo>
                    <a:lnTo>
                      <a:pt x="916" y="14"/>
                    </a:lnTo>
                    <a:lnTo>
                      <a:pt x="960" y="14"/>
                    </a:lnTo>
                    <a:lnTo>
                      <a:pt x="1002" y="18"/>
                    </a:lnTo>
                    <a:lnTo>
                      <a:pt x="1044" y="22"/>
                    </a:lnTo>
                    <a:lnTo>
                      <a:pt x="1086" y="26"/>
                    </a:lnTo>
                    <a:lnTo>
                      <a:pt x="1128" y="32"/>
                    </a:lnTo>
                    <a:lnTo>
                      <a:pt x="1168" y="40"/>
                    </a:lnTo>
                    <a:lnTo>
                      <a:pt x="1206" y="50"/>
                    </a:lnTo>
                    <a:lnTo>
                      <a:pt x="1246" y="60"/>
                    </a:lnTo>
                    <a:lnTo>
                      <a:pt x="1282" y="70"/>
                    </a:lnTo>
                    <a:lnTo>
                      <a:pt x="1320" y="84"/>
                    </a:lnTo>
                    <a:lnTo>
                      <a:pt x="1354" y="96"/>
                    </a:lnTo>
                    <a:lnTo>
                      <a:pt x="1388" y="110"/>
                    </a:lnTo>
                    <a:lnTo>
                      <a:pt x="1422" y="126"/>
                    </a:lnTo>
                    <a:lnTo>
                      <a:pt x="1454" y="142"/>
                    </a:lnTo>
                    <a:lnTo>
                      <a:pt x="1484" y="160"/>
                    </a:lnTo>
                    <a:lnTo>
                      <a:pt x="1514" y="178"/>
                    </a:lnTo>
                    <a:lnTo>
                      <a:pt x="1542" y="196"/>
                    </a:lnTo>
                    <a:lnTo>
                      <a:pt x="1568" y="216"/>
                    </a:lnTo>
                    <a:lnTo>
                      <a:pt x="1594" y="236"/>
                    </a:lnTo>
                    <a:lnTo>
                      <a:pt x="1616" y="258"/>
                    </a:lnTo>
                    <a:lnTo>
                      <a:pt x="1638" y="280"/>
                    </a:lnTo>
                    <a:lnTo>
                      <a:pt x="1660" y="302"/>
                    </a:lnTo>
                    <a:lnTo>
                      <a:pt x="1678" y="326"/>
                    </a:lnTo>
                    <a:lnTo>
                      <a:pt x="1694" y="350"/>
                    </a:lnTo>
                    <a:lnTo>
                      <a:pt x="1710" y="374"/>
                    </a:lnTo>
                    <a:lnTo>
                      <a:pt x="1722" y="400"/>
                    </a:lnTo>
                    <a:lnTo>
                      <a:pt x="1734" y="424"/>
                    </a:lnTo>
                    <a:lnTo>
                      <a:pt x="1744" y="452"/>
                    </a:lnTo>
                    <a:lnTo>
                      <a:pt x="1750" y="478"/>
                    </a:lnTo>
                    <a:lnTo>
                      <a:pt x="1756" y="504"/>
                    </a:lnTo>
                    <a:lnTo>
                      <a:pt x="1760" y="532"/>
                    </a:lnTo>
                    <a:lnTo>
                      <a:pt x="1760" y="560"/>
                    </a:lnTo>
                    <a:lnTo>
                      <a:pt x="1760" y="560"/>
                    </a:lnTo>
                    <a:lnTo>
                      <a:pt x="1760" y="588"/>
                    </a:lnTo>
                    <a:lnTo>
                      <a:pt x="1756" y="616"/>
                    </a:lnTo>
                    <a:lnTo>
                      <a:pt x="1750" y="642"/>
                    </a:lnTo>
                    <a:lnTo>
                      <a:pt x="1744" y="670"/>
                    </a:lnTo>
                    <a:lnTo>
                      <a:pt x="1734" y="696"/>
                    </a:lnTo>
                    <a:lnTo>
                      <a:pt x="1722" y="722"/>
                    </a:lnTo>
                    <a:lnTo>
                      <a:pt x="1708" y="748"/>
                    </a:lnTo>
                    <a:lnTo>
                      <a:pt x="1692" y="772"/>
                    </a:lnTo>
                    <a:lnTo>
                      <a:pt x="1676" y="796"/>
                    </a:lnTo>
                    <a:lnTo>
                      <a:pt x="1656" y="820"/>
                    </a:lnTo>
                    <a:lnTo>
                      <a:pt x="1636" y="844"/>
                    </a:lnTo>
                    <a:lnTo>
                      <a:pt x="1612" y="866"/>
                    </a:lnTo>
                    <a:lnTo>
                      <a:pt x="1588" y="886"/>
                    </a:lnTo>
                    <a:lnTo>
                      <a:pt x="1562" y="908"/>
                    </a:lnTo>
                    <a:lnTo>
                      <a:pt x="1536" y="928"/>
                    </a:lnTo>
                    <a:lnTo>
                      <a:pt x="1506" y="946"/>
                    </a:lnTo>
                    <a:lnTo>
                      <a:pt x="1476" y="964"/>
                    </a:lnTo>
                    <a:lnTo>
                      <a:pt x="1446" y="982"/>
                    </a:lnTo>
                    <a:lnTo>
                      <a:pt x="1412" y="998"/>
                    </a:lnTo>
                    <a:lnTo>
                      <a:pt x="1378" y="1012"/>
                    </a:lnTo>
                    <a:lnTo>
                      <a:pt x="1344" y="1028"/>
                    </a:lnTo>
                    <a:lnTo>
                      <a:pt x="1308" y="1040"/>
                    </a:lnTo>
                    <a:lnTo>
                      <a:pt x="1270" y="1052"/>
                    </a:lnTo>
                    <a:lnTo>
                      <a:pt x="1232" y="1064"/>
                    </a:lnTo>
                    <a:lnTo>
                      <a:pt x="1192" y="1074"/>
                    </a:lnTo>
                    <a:lnTo>
                      <a:pt x="1152" y="1082"/>
                    </a:lnTo>
                    <a:lnTo>
                      <a:pt x="1110" y="1090"/>
                    </a:lnTo>
                    <a:lnTo>
                      <a:pt x="1068" y="1096"/>
                    </a:lnTo>
                    <a:lnTo>
                      <a:pt x="1026" y="1100"/>
                    </a:lnTo>
                    <a:lnTo>
                      <a:pt x="982" y="1104"/>
                    </a:lnTo>
                    <a:lnTo>
                      <a:pt x="938" y="110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850" y="1106"/>
                    </a:lnTo>
                    <a:lnTo>
                      <a:pt x="806" y="1104"/>
                    </a:lnTo>
                    <a:lnTo>
                      <a:pt x="762" y="1100"/>
                    </a:lnTo>
                    <a:lnTo>
                      <a:pt x="720" y="1096"/>
                    </a:lnTo>
                    <a:lnTo>
                      <a:pt x="678" y="1090"/>
                    </a:lnTo>
                    <a:lnTo>
                      <a:pt x="636" y="1082"/>
                    </a:lnTo>
                    <a:lnTo>
                      <a:pt x="596" y="1074"/>
                    </a:lnTo>
                    <a:lnTo>
                      <a:pt x="556" y="1064"/>
                    </a:lnTo>
                    <a:lnTo>
                      <a:pt x="518" y="1052"/>
                    </a:lnTo>
                    <a:lnTo>
                      <a:pt x="480" y="1040"/>
                    </a:lnTo>
                    <a:lnTo>
                      <a:pt x="444" y="1028"/>
                    </a:lnTo>
                    <a:lnTo>
                      <a:pt x="410" y="1012"/>
                    </a:lnTo>
                    <a:lnTo>
                      <a:pt x="376" y="998"/>
                    </a:lnTo>
                    <a:lnTo>
                      <a:pt x="342" y="982"/>
                    </a:lnTo>
                    <a:lnTo>
                      <a:pt x="312" y="964"/>
                    </a:lnTo>
                    <a:lnTo>
                      <a:pt x="282" y="946"/>
                    </a:lnTo>
                    <a:lnTo>
                      <a:pt x="252" y="928"/>
                    </a:lnTo>
                    <a:lnTo>
                      <a:pt x="226" y="908"/>
                    </a:lnTo>
                    <a:lnTo>
                      <a:pt x="200" y="886"/>
                    </a:lnTo>
                    <a:lnTo>
                      <a:pt x="176" y="866"/>
                    </a:lnTo>
                    <a:lnTo>
                      <a:pt x="152" y="844"/>
                    </a:lnTo>
                    <a:lnTo>
                      <a:pt x="132" y="820"/>
                    </a:lnTo>
                    <a:lnTo>
                      <a:pt x="112" y="796"/>
                    </a:lnTo>
                    <a:lnTo>
                      <a:pt x="96" y="772"/>
                    </a:lnTo>
                    <a:lnTo>
                      <a:pt x="80" y="748"/>
                    </a:lnTo>
                    <a:lnTo>
                      <a:pt x="66" y="722"/>
                    </a:lnTo>
                    <a:lnTo>
                      <a:pt x="54" y="696"/>
                    </a:lnTo>
                    <a:lnTo>
                      <a:pt x="44" y="670"/>
                    </a:lnTo>
                    <a:lnTo>
                      <a:pt x="38" y="642"/>
                    </a:lnTo>
                    <a:lnTo>
                      <a:pt x="32" y="616"/>
                    </a:lnTo>
                    <a:lnTo>
                      <a:pt x="28" y="588"/>
                    </a:lnTo>
                    <a:lnTo>
                      <a:pt x="28" y="560"/>
                    </a:lnTo>
                    <a:lnTo>
                      <a:pt x="28" y="560"/>
                    </a:lnTo>
                    <a:lnTo>
                      <a:pt x="30" y="522"/>
                    </a:lnTo>
                    <a:lnTo>
                      <a:pt x="36" y="484"/>
                    </a:lnTo>
                    <a:lnTo>
                      <a:pt x="46" y="448"/>
                    </a:lnTo>
                    <a:lnTo>
                      <a:pt x="60" y="412"/>
                    </a:lnTo>
                    <a:lnTo>
                      <a:pt x="60" y="412"/>
                    </a:lnTo>
                    <a:lnTo>
                      <a:pt x="46" y="406"/>
                    </a:lnTo>
                    <a:lnTo>
                      <a:pt x="46" y="406"/>
                    </a:lnTo>
                    <a:lnTo>
                      <a:pt x="36" y="428"/>
                    </a:lnTo>
                    <a:lnTo>
                      <a:pt x="26" y="450"/>
                    </a:lnTo>
                    <a:lnTo>
                      <a:pt x="18" y="472"/>
                    </a:lnTo>
                    <a:lnTo>
                      <a:pt x="12" y="494"/>
                    </a:lnTo>
                    <a:lnTo>
                      <a:pt x="8" y="516"/>
                    </a:lnTo>
                    <a:lnTo>
                      <a:pt x="4" y="540"/>
                    </a:lnTo>
                    <a:lnTo>
                      <a:pt x="2" y="562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16"/>
                    </a:lnTo>
                    <a:lnTo>
                      <a:pt x="6" y="646"/>
                    </a:lnTo>
                    <a:lnTo>
                      <a:pt x="12" y="676"/>
                    </a:lnTo>
                    <a:lnTo>
                      <a:pt x="20" y="704"/>
                    </a:lnTo>
                    <a:lnTo>
                      <a:pt x="30" y="732"/>
                    </a:lnTo>
                    <a:lnTo>
                      <a:pt x="44" y="760"/>
                    </a:lnTo>
                    <a:lnTo>
                      <a:pt x="58" y="788"/>
                    </a:lnTo>
                    <a:lnTo>
                      <a:pt x="76" y="814"/>
                    </a:lnTo>
                    <a:lnTo>
                      <a:pt x="94" y="840"/>
                    </a:lnTo>
                    <a:lnTo>
                      <a:pt x="114" y="866"/>
                    </a:lnTo>
                    <a:lnTo>
                      <a:pt x="138" y="890"/>
                    </a:lnTo>
                    <a:lnTo>
                      <a:pt x="162" y="914"/>
                    </a:lnTo>
                    <a:lnTo>
                      <a:pt x="188" y="938"/>
                    </a:lnTo>
                    <a:lnTo>
                      <a:pt x="216" y="960"/>
                    </a:lnTo>
                    <a:lnTo>
                      <a:pt x="246" y="980"/>
                    </a:lnTo>
                    <a:lnTo>
                      <a:pt x="278" y="1002"/>
                    </a:lnTo>
                    <a:lnTo>
                      <a:pt x="310" y="1020"/>
                    </a:lnTo>
                    <a:lnTo>
                      <a:pt x="346" y="1038"/>
                    </a:lnTo>
                    <a:lnTo>
                      <a:pt x="380" y="1056"/>
                    </a:lnTo>
                    <a:lnTo>
                      <a:pt x="418" y="1072"/>
                    </a:lnTo>
                    <a:lnTo>
                      <a:pt x="456" y="1088"/>
                    </a:lnTo>
                    <a:lnTo>
                      <a:pt x="496" y="1102"/>
                    </a:lnTo>
                    <a:lnTo>
                      <a:pt x="536" y="1116"/>
                    </a:lnTo>
                    <a:lnTo>
                      <a:pt x="578" y="1126"/>
                    </a:lnTo>
                    <a:lnTo>
                      <a:pt x="622" y="1138"/>
                    </a:lnTo>
                    <a:lnTo>
                      <a:pt x="666" y="1146"/>
                    </a:lnTo>
                    <a:lnTo>
                      <a:pt x="710" y="1154"/>
                    </a:lnTo>
                    <a:lnTo>
                      <a:pt x="756" y="1160"/>
                    </a:lnTo>
                    <a:lnTo>
                      <a:pt x="804" y="1166"/>
                    </a:lnTo>
                    <a:lnTo>
                      <a:pt x="850" y="1170"/>
                    </a:lnTo>
                    <a:lnTo>
                      <a:pt x="898" y="1172"/>
                    </a:lnTo>
                    <a:lnTo>
                      <a:pt x="948" y="1172"/>
                    </a:lnTo>
                    <a:lnTo>
                      <a:pt x="948" y="1172"/>
                    </a:lnTo>
                    <a:lnTo>
                      <a:pt x="996" y="1172"/>
                    </a:lnTo>
                    <a:lnTo>
                      <a:pt x="1044" y="1170"/>
                    </a:lnTo>
                    <a:lnTo>
                      <a:pt x="1092" y="1166"/>
                    </a:lnTo>
                    <a:lnTo>
                      <a:pt x="1138" y="1160"/>
                    </a:lnTo>
                    <a:lnTo>
                      <a:pt x="1184" y="1154"/>
                    </a:lnTo>
                    <a:lnTo>
                      <a:pt x="1228" y="1146"/>
                    </a:lnTo>
                    <a:lnTo>
                      <a:pt x="1272" y="1138"/>
                    </a:lnTo>
                    <a:lnTo>
                      <a:pt x="1316" y="1126"/>
                    </a:lnTo>
                    <a:lnTo>
                      <a:pt x="1358" y="1116"/>
                    </a:lnTo>
                    <a:lnTo>
                      <a:pt x="1398" y="1102"/>
                    </a:lnTo>
                    <a:lnTo>
                      <a:pt x="1438" y="1088"/>
                    </a:lnTo>
                    <a:lnTo>
                      <a:pt x="1476" y="1072"/>
                    </a:lnTo>
                    <a:lnTo>
                      <a:pt x="1514" y="1056"/>
                    </a:lnTo>
                    <a:lnTo>
                      <a:pt x="1550" y="1038"/>
                    </a:lnTo>
                    <a:lnTo>
                      <a:pt x="1584" y="1020"/>
                    </a:lnTo>
                    <a:lnTo>
                      <a:pt x="1616" y="1002"/>
                    </a:lnTo>
                    <a:lnTo>
                      <a:pt x="1648" y="980"/>
                    </a:lnTo>
                    <a:lnTo>
                      <a:pt x="1678" y="960"/>
                    </a:lnTo>
                    <a:lnTo>
                      <a:pt x="1706" y="938"/>
                    </a:lnTo>
                    <a:lnTo>
                      <a:pt x="1732" y="914"/>
                    </a:lnTo>
                    <a:lnTo>
                      <a:pt x="1756" y="890"/>
                    </a:lnTo>
                    <a:lnTo>
                      <a:pt x="1780" y="866"/>
                    </a:lnTo>
                    <a:lnTo>
                      <a:pt x="1800" y="840"/>
                    </a:lnTo>
                    <a:lnTo>
                      <a:pt x="1820" y="814"/>
                    </a:lnTo>
                    <a:lnTo>
                      <a:pt x="1836" y="788"/>
                    </a:lnTo>
                    <a:lnTo>
                      <a:pt x="1852" y="760"/>
                    </a:lnTo>
                    <a:lnTo>
                      <a:pt x="1864" y="732"/>
                    </a:lnTo>
                    <a:lnTo>
                      <a:pt x="1874" y="704"/>
                    </a:lnTo>
                    <a:lnTo>
                      <a:pt x="1884" y="676"/>
                    </a:lnTo>
                    <a:lnTo>
                      <a:pt x="1890" y="646"/>
                    </a:lnTo>
                    <a:lnTo>
                      <a:pt x="1892" y="616"/>
                    </a:lnTo>
                    <a:lnTo>
                      <a:pt x="1894" y="586"/>
                    </a:lnTo>
                    <a:lnTo>
                      <a:pt x="1894" y="586"/>
                    </a:lnTo>
                    <a:lnTo>
                      <a:pt x="1892" y="556"/>
                    </a:lnTo>
                    <a:lnTo>
                      <a:pt x="1890" y="526"/>
                    </a:lnTo>
                    <a:lnTo>
                      <a:pt x="1884" y="496"/>
                    </a:lnTo>
                    <a:lnTo>
                      <a:pt x="1874" y="468"/>
                    </a:lnTo>
                    <a:lnTo>
                      <a:pt x="1864" y="440"/>
                    </a:lnTo>
                    <a:lnTo>
                      <a:pt x="1852" y="412"/>
                    </a:lnTo>
                    <a:lnTo>
                      <a:pt x="1836" y="384"/>
                    </a:lnTo>
                    <a:lnTo>
                      <a:pt x="1820" y="358"/>
                    </a:lnTo>
                    <a:lnTo>
                      <a:pt x="1800" y="332"/>
                    </a:lnTo>
                    <a:lnTo>
                      <a:pt x="1780" y="306"/>
                    </a:lnTo>
                    <a:lnTo>
                      <a:pt x="1756" y="282"/>
                    </a:lnTo>
                    <a:lnTo>
                      <a:pt x="1732" y="258"/>
                    </a:lnTo>
                    <a:lnTo>
                      <a:pt x="1706" y="236"/>
                    </a:lnTo>
                    <a:lnTo>
                      <a:pt x="1678" y="214"/>
                    </a:lnTo>
                    <a:lnTo>
                      <a:pt x="1648" y="192"/>
                    </a:lnTo>
                    <a:lnTo>
                      <a:pt x="1616" y="172"/>
                    </a:lnTo>
                    <a:lnTo>
                      <a:pt x="1584" y="152"/>
                    </a:lnTo>
                    <a:lnTo>
                      <a:pt x="1550" y="134"/>
                    </a:lnTo>
                    <a:lnTo>
                      <a:pt x="1514" y="116"/>
                    </a:lnTo>
                    <a:lnTo>
                      <a:pt x="1476" y="100"/>
                    </a:lnTo>
                    <a:lnTo>
                      <a:pt x="1438" y="84"/>
                    </a:lnTo>
                    <a:lnTo>
                      <a:pt x="1398" y="70"/>
                    </a:lnTo>
                    <a:lnTo>
                      <a:pt x="1358" y="58"/>
                    </a:lnTo>
                    <a:lnTo>
                      <a:pt x="1316" y="46"/>
                    </a:lnTo>
                    <a:lnTo>
                      <a:pt x="1272" y="36"/>
                    </a:lnTo>
                    <a:lnTo>
                      <a:pt x="1228" y="26"/>
                    </a:lnTo>
                    <a:lnTo>
                      <a:pt x="1184" y="18"/>
                    </a:lnTo>
                    <a:lnTo>
                      <a:pt x="1138" y="12"/>
                    </a:lnTo>
                    <a:lnTo>
                      <a:pt x="1092" y="6"/>
                    </a:lnTo>
                    <a:lnTo>
                      <a:pt x="1044" y="2"/>
                    </a:lnTo>
                    <a:lnTo>
                      <a:pt x="996" y="0"/>
                    </a:lnTo>
                    <a:lnTo>
                      <a:pt x="948" y="0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DADADA">
                  <a:lumMod val="25000"/>
                </a:srgbClr>
              </a:solidFill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165100" dist="63500" dir="5400000" sx="103000" sy="103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">
                  <a:rot lat="18935215" lon="18111855" rev="3909539"/>
                </a:camera>
                <a:lightRig rig="chilly" dir="t"/>
              </a:scene3d>
              <a:sp3d extrusionH="127000" contourW="12700" prstMaterial="dkEdge">
                <a:bevelT/>
                <a:extrusionClr>
                  <a:sysClr val="window" lastClr="FFFFFF">
                    <a:lumMod val="75000"/>
                  </a:sysClr>
                </a:extrusionClr>
                <a:contourClr>
                  <a:sysClr val="window" lastClr="FFFFFF">
                    <a:lumMod val="75000"/>
                  </a:sysClr>
                </a:contour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300" kern="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408" name="Group 19"/>
            <p:cNvGrpSpPr/>
            <p:nvPr/>
          </p:nvGrpSpPr>
          <p:grpSpPr>
            <a:xfrm rot="16200000">
              <a:off x="3111814" y="4667145"/>
              <a:ext cx="992383" cy="1745193"/>
              <a:chOff x="557464" y="2916655"/>
              <a:chExt cx="3179763" cy="1562100"/>
            </a:xfrm>
          </p:grpSpPr>
          <p:sp>
            <p:nvSpPr>
              <p:cNvPr id="436" name="Freeform 12"/>
              <p:cNvSpPr>
                <a:spLocks/>
              </p:cNvSpPr>
              <p:nvPr/>
            </p:nvSpPr>
            <p:spPr bwMode="auto">
              <a:xfrm>
                <a:off x="557464" y="2916655"/>
                <a:ext cx="3179763" cy="1562100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solidFill>
                <a:schemeClr val="accent6"/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sz="1300" kern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37" name="Rectangle 93"/>
              <p:cNvSpPr/>
              <p:nvPr/>
            </p:nvSpPr>
            <p:spPr>
              <a:xfrm>
                <a:off x="709865" y="2926644"/>
                <a:ext cx="2285998" cy="381000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413" name="Group 20"/>
            <p:cNvGrpSpPr/>
            <p:nvPr/>
          </p:nvGrpSpPr>
          <p:grpSpPr>
            <a:xfrm rot="16200000">
              <a:off x="5174807" y="4667145"/>
              <a:ext cx="992383" cy="1745193"/>
              <a:chOff x="557464" y="4635163"/>
              <a:chExt cx="3179763" cy="1562100"/>
            </a:xfrm>
          </p:grpSpPr>
          <p:sp>
            <p:nvSpPr>
              <p:cNvPr id="434" name="Freeform 12"/>
              <p:cNvSpPr>
                <a:spLocks/>
              </p:cNvSpPr>
              <p:nvPr/>
            </p:nvSpPr>
            <p:spPr bwMode="auto">
              <a:xfrm>
                <a:off x="557464" y="4635163"/>
                <a:ext cx="3179763" cy="1562100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solidFill>
                <a:schemeClr val="accent6"/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sz="1300" kern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35" name="Rectangle 91"/>
              <p:cNvSpPr/>
              <p:nvPr/>
            </p:nvSpPr>
            <p:spPr>
              <a:xfrm>
                <a:off x="709865" y="4655179"/>
                <a:ext cx="2285998" cy="381000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415" name="Group 19"/>
            <p:cNvGrpSpPr/>
            <p:nvPr/>
          </p:nvGrpSpPr>
          <p:grpSpPr>
            <a:xfrm rot="16200000">
              <a:off x="7237799" y="4667145"/>
              <a:ext cx="992383" cy="1745193"/>
              <a:chOff x="557464" y="2916655"/>
              <a:chExt cx="3179763" cy="1562100"/>
            </a:xfrm>
          </p:grpSpPr>
          <p:sp>
            <p:nvSpPr>
              <p:cNvPr id="432" name="Freeform 12"/>
              <p:cNvSpPr>
                <a:spLocks/>
              </p:cNvSpPr>
              <p:nvPr/>
            </p:nvSpPr>
            <p:spPr bwMode="auto">
              <a:xfrm>
                <a:off x="557464" y="2916655"/>
                <a:ext cx="3179763" cy="1562100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solidFill>
                <a:schemeClr val="accent6"/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sz="1300" kern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33" name="Rectangle 89"/>
              <p:cNvSpPr/>
              <p:nvPr/>
            </p:nvSpPr>
            <p:spPr>
              <a:xfrm>
                <a:off x="709865" y="2926644"/>
                <a:ext cx="2285998" cy="381000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421" name="Group 19"/>
            <p:cNvGrpSpPr/>
            <p:nvPr/>
          </p:nvGrpSpPr>
          <p:grpSpPr>
            <a:xfrm rot="16200000" flipH="1">
              <a:off x="3110985" y="3248983"/>
              <a:ext cx="992383" cy="1745193"/>
              <a:chOff x="451387" y="2915913"/>
              <a:chExt cx="3179763" cy="1562100"/>
            </a:xfrm>
          </p:grpSpPr>
          <p:sp>
            <p:nvSpPr>
              <p:cNvPr id="430" name="Freeform 12"/>
              <p:cNvSpPr>
                <a:spLocks/>
              </p:cNvSpPr>
              <p:nvPr/>
            </p:nvSpPr>
            <p:spPr bwMode="auto">
              <a:xfrm>
                <a:off x="451387" y="2915913"/>
                <a:ext cx="3179763" cy="1562100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sz="1300" kern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31" name="Rectangle 87"/>
              <p:cNvSpPr/>
              <p:nvPr/>
            </p:nvSpPr>
            <p:spPr>
              <a:xfrm>
                <a:off x="603788" y="2950522"/>
                <a:ext cx="2285998" cy="381000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422" name="Group 19"/>
            <p:cNvGrpSpPr/>
            <p:nvPr/>
          </p:nvGrpSpPr>
          <p:grpSpPr>
            <a:xfrm rot="16200000" flipH="1">
              <a:off x="7237800" y="3219436"/>
              <a:ext cx="992383" cy="1745193"/>
              <a:chOff x="356714" y="2916656"/>
              <a:chExt cx="3179763" cy="1562100"/>
            </a:xfrm>
          </p:grpSpPr>
          <p:sp>
            <p:nvSpPr>
              <p:cNvPr id="428" name="Freeform 12"/>
              <p:cNvSpPr>
                <a:spLocks/>
              </p:cNvSpPr>
              <p:nvPr/>
            </p:nvSpPr>
            <p:spPr bwMode="auto">
              <a:xfrm>
                <a:off x="356714" y="2916656"/>
                <a:ext cx="3179763" cy="1562100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sz="1300" kern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429" name="Rectangle 85"/>
              <p:cNvSpPr/>
              <p:nvPr/>
            </p:nvSpPr>
            <p:spPr>
              <a:xfrm>
                <a:off x="451649" y="2951265"/>
                <a:ext cx="2285998" cy="381000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00" kern="0" dirty="0">
                  <a:solidFill>
                    <a:prstClr val="white"/>
                  </a:solidFill>
                  <a:latin typeface="Garamond" panose="02020404030301010803"/>
                </a:endParaRPr>
              </a:p>
            </p:txBody>
          </p:sp>
        </p:grpSp>
        <p:sp>
          <p:nvSpPr>
            <p:cNvPr id="423" name="Rectangle 79"/>
            <p:cNvSpPr/>
            <p:nvPr/>
          </p:nvSpPr>
          <p:spPr>
            <a:xfrm>
              <a:off x="2766753" y="3791306"/>
              <a:ext cx="1644294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b="1" kern="0" dirty="0">
                  <a:solidFill>
                    <a:srgbClr val="477995"/>
                  </a:solidFill>
                  <a:latin typeface="Garamond" panose="02020404030301010803"/>
                </a:rPr>
                <a:t>Strong capitalization</a:t>
              </a:r>
              <a:endParaRPr lang="en-US" sz="1300" kern="0" dirty="0">
                <a:solidFill>
                  <a:srgbClr val="477995"/>
                </a:solidFill>
                <a:latin typeface="Garamond" panose="02020404030301010803"/>
              </a:endParaRPr>
            </a:p>
          </p:txBody>
        </p:sp>
        <p:sp>
          <p:nvSpPr>
            <p:cNvPr id="424" name="Rectangle 80"/>
            <p:cNvSpPr/>
            <p:nvPr/>
          </p:nvSpPr>
          <p:spPr>
            <a:xfrm>
              <a:off x="6920891" y="3716930"/>
              <a:ext cx="1614440" cy="632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b="1" kern="0" dirty="0">
                  <a:solidFill>
                    <a:srgbClr val="477995"/>
                  </a:solidFill>
                  <a:latin typeface="Garamond" panose="02020404030301010803"/>
                </a:rPr>
                <a:t>Prudent </a:t>
              </a:r>
              <a:r>
                <a:rPr lang="en-US" sz="1300" b="1" kern="0">
                  <a:solidFill>
                    <a:srgbClr val="477995"/>
                  </a:solidFill>
                  <a:latin typeface="Garamond" panose="02020404030301010803"/>
                </a:rPr>
                <a:t>financial &amp; </a:t>
              </a:r>
              <a:r>
                <a:rPr lang="en-US" sz="1300" b="1" kern="0" dirty="0">
                  <a:solidFill>
                    <a:srgbClr val="477995"/>
                  </a:solidFill>
                  <a:latin typeface="Garamond" panose="02020404030301010803"/>
                </a:rPr>
                <a:t>risk management policies</a:t>
              </a:r>
            </a:p>
          </p:txBody>
        </p:sp>
        <p:sp>
          <p:nvSpPr>
            <p:cNvPr id="425" name="Rectangle 81"/>
            <p:cNvSpPr/>
            <p:nvPr/>
          </p:nvSpPr>
          <p:spPr>
            <a:xfrm>
              <a:off x="2906703" y="5380202"/>
              <a:ext cx="1368353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b="1" kern="0" dirty="0">
                  <a:solidFill>
                    <a:prstClr val="white"/>
                  </a:solidFill>
                  <a:latin typeface="Garamond" panose="02020404030301010803"/>
                </a:rPr>
                <a:t>Excellent liquidity </a:t>
              </a:r>
            </a:p>
          </p:txBody>
        </p:sp>
        <p:sp>
          <p:nvSpPr>
            <p:cNvPr id="426" name="Rectangle 82"/>
            <p:cNvSpPr/>
            <p:nvPr/>
          </p:nvSpPr>
          <p:spPr>
            <a:xfrm>
              <a:off x="5012589" y="5380202"/>
              <a:ext cx="1352484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b="1" kern="0" dirty="0">
                  <a:solidFill>
                    <a:prstClr val="white"/>
                  </a:solidFill>
                  <a:latin typeface="Garamond" panose="02020404030301010803"/>
                </a:rPr>
                <a:t>Preferred creditor status</a:t>
              </a:r>
            </a:p>
          </p:txBody>
        </p:sp>
        <p:sp>
          <p:nvSpPr>
            <p:cNvPr id="427" name="Rectangle 83"/>
            <p:cNvSpPr/>
            <p:nvPr/>
          </p:nvSpPr>
          <p:spPr>
            <a:xfrm>
              <a:off x="7075030" y="5272905"/>
              <a:ext cx="1393617" cy="632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b="1" kern="0" dirty="0">
                  <a:solidFill>
                    <a:prstClr val="white"/>
                  </a:solidFill>
                  <a:latin typeface="Garamond" panose="02020404030301010803"/>
                </a:rPr>
                <a:t>Extraordinary shareholder support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620411" y="4028254"/>
            <a:ext cx="2063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3C7483"/>
                </a:solidFill>
                <a:latin typeface="+mj-lt"/>
              </a:rPr>
              <a:t>AAA credit strength, our driving force for development</a:t>
            </a:r>
            <a:endParaRPr lang="fr-FR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719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>
            <p:extLst/>
          </p:nvPr>
        </p:nvSpPr>
        <p:spPr>
          <a:xfrm>
            <a:off x="188752" y="0"/>
            <a:ext cx="12183180" cy="11491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Resilience to negative shocks</a:t>
            </a:r>
            <a:endParaRPr lang="en-US" sz="3200" b="1" dirty="0">
              <a:solidFill>
                <a:srgbClr val="3C7483"/>
              </a:solidFill>
              <a:latin typeface="Franklin Gothic Medium Cond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25197"/>
              </p:ext>
            </p:extLst>
          </p:nvPr>
        </p:nvGraphicFramePr>
        <p:xfrm>
          <a:off x="7011299" y="1658974"/>
          <a:ext cx="4735239" cy="3360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ctangle 4"/>
          <p:cNvSpPr/>
          <p:nvPr/>
        </p:nvSpPr>
        <p:spPr>
          <a:xfrm>
            <a:off x="7011299" y="4524584"/>
            <a:ext cx="23262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2A515C"/>
                </a:solidFill>
                <a:latin typeface="Garamond" charset="0"/>
                <a:ea typeface="Garamond" charset="0"/>
                <a:cs typeface="Garamond" charset="0"/>
              </a:rPr>
              <a:t>Source: African Economic Outlook 2018</a:t>
            </a:r>
            <a:endParaRPr lang="fr-FR" sz="105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F63C995-9F72-49A0-80D8-A4FCDE6D35C5}" type="slidenum">
              <a:rPr lang="fr-FR" sz="1200" b="1">
                <a:solidFill>
                  <a:srgbClr val="3C7483"/>
                </a:solidFill>
                <a:latin typeface="+mn-lt"/>
              </a:rPr>
              <a:pPr/>
              <a:t>2</a:t>
            </a:fld>
            <a:endParaRPr lang="fr-FR" sz="1200" b="1" dirty="0">
              <a:solidFill>
                <a:srgbClr val="3C7483"/>
              </a:solidFill>
              <a:latin typeface="+mn-lt"/>
            </a:endParaRPr>
          </a:p>
        </p:txBody>
      </p:sp>
      <p:sp>
        <p:nvSpPr>
          <p:cNvPr id="14" name="Rectangle 30"/>
          <p:cNvSpPr/>
          <p:nvPr/>
        </p:nvSpPr>
        <p:spPr>
          <a:xfrm>
            <a:off x="7456436" y="1613427"/>
            <a:ext cx="4394619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3C7483"/>
                </a:solidFill>
                <a:latin typeface="Garamond" panose="02020404030301010803"/>
              </a:rPr>
              <a:t>Foreign Direct Investments</a:t>
            </a:r>
            <a:endParaRPr lang="en-US" sz="1400" kern="0" dirty="0">
              <a:solidFill>
                <a:srgbClr val="3C7483"/>
              </a:solidFill>
              <a:latin typeface="Garamond" panose="02020404030301010803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11853" y="1439197"/>
            <a:ext cx="3458677" cy="2624988"/>
            <a:chOff x="109375" y="1369426"/>
            <a:chExt cx="5309749" cy="3926859"/>
          </a:xfrm>
        </p:grpSpPr>
        <p:sp>
          <p:nvSpPr>
            <p:cNvPr id="25" name="Forme 24"/>
            <p:cNvSpPr/>
            <p:nvPr/>
          </p:nvSpPr>
          <p:spPr>
            <a:xfrm rot="21366459">
              <a:off x="545278" y="1369426"/>
              <a:ext cx="4873846" cy="3220099"/>
            </a:xfrm>
            <a:prstGeom prst="swooshArrow">
              <a:avLst>
                <a:gd name="adj1" fmla="val 25000"/>
                <a:gd name="adj2" fmla="val 25000"/>
              </a:avLst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>
              <a:noFill/>
            </a:ln>
            <a:effectLst/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z="-227350" extrusionH="444500" prstMaterial="matte">
              <a:extrusionClr>
                <a:srgbClr val="E7DEBF"/>
              </a:extrusionClr>
            </a:sp3d>
          </p:spPr>
        </p:sp>
        <p:grpSp>
          <p:nvGrpSpPr>
            <p:cNvPr id="26" name="Groupe 25"/>
            <p:cNvGrpSpPr/>
            <p:nvPr/>
          </p:nvGrpSpPr>
          <p:grpSpPr>
            <a:xfrm rot="20189029">
              <a:off x="3142518" y="2167628"/>
              <a:ext cx="914400" cy="1196339"/>
              <a:chOff x="2903268" y="2012447"/>
              <a:chExt cx="914400" cy="1196339"/>
            </a:xfrm>
          </p:grpSpPr>
          <p:cxnSp>
            <p:nvCxnSpPr>
              <p:cNvPr id="43" name="Connecteur droit 42"/>
              <p:cNvCxnSpPr/>
              <p:nvPr/>
            </p:nvCxnSpPr>
            <p:spPr>
              <a:xfrm>
                <a:off x="2903268" y="2012447"/>
                <a:ext cx="914400" cy="329184"/>
              </a:xfrm>
              <a:prstGeom prst="line">
                <a:avLst/>
              </a:prstGeom>
              <a:noFill/>
              <a:ln w="28575" cap="flat" cmpd="sng" algn="ctr">
                <a:solidFill>
                  <a:srgbClr val="83992A"/>
                </a:solidFill>
                <a:prstDash val="dash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  <p:cxnSp>
            <p:nvCxnSpPr>
              <p:cNvPr id="44" name="Connecteur droit 43"/>
              <p:cNvCxnSpPr/>
              <p:nvPr/>
            </p:nvCxnSpPr>
            <p:spPr>
              <a:xfrm flipH="1">
                <a:off x="3464632" y="2294386"/>
                <a:ext cx="324394" cy="914400"/>
              </a:xfrm>
              <a:prstGeom prst="line">
                <a:avLst/>
              </a:prstGeom>
              <a:noFill/>
              <a:ln w="28575" cap="flat" cmpd="sng" algn="ctr">
                <a:solidFill>
                  <a:srgbClr val="83992A"/>
                </a:solidFill>
                <a:prstDash val="dash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</p:grpSp>
        <p:sp>
          <p:nvSpPr>
            <p:cNvPr id="27" name="Ellipse 26"/>
            <p:cNvSpPr>
              <a:spLocks noChangeAspect="1"/>
            </p:cNvSpPr>
            <p:nvPr/>
          </p:nvSpPr>
          <p:spPr>
            <a:xfrm rot="21366459">
              <a:off x="3732277" y="2088632"/>
              <a:ext cx="350946" cy="350948"/>
            </a:xfrm>
            <a:prstGeom prst="ellipse">
              <a:avLst/>
            </a:prstGeom>
            <a:solidFill>
              <a:srgbClr val="D97828">
                <a:hueOff val="993165"/>
                <a:satOff val="576"/>
                <a:lumOff val="5686"/>
                <a:alphaOff val="0"/>
              </a:srgb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</p:sp>
        <p:grpSp>
          <p:nvGrpSpPr>
            <p:cNvPr id="28" name="Groupe 27"/>
            <p:cNvGrpSpPr/>
            <p:nvPr/>
          </p:nvGrpSpPr>
          <p:grpSpPr>
            <a:xfrm rot="19963995">
              <a:off x="1082102" y="3777268"/>
              <a:ext cx="914400" cy="1196343"/>
              <a:chOff x="2785978" y="1816735"/>
              <a:chExt cx="914400" cy="1196343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2785978" y="1816735"/>
                <a:ext cx="914400" cy="329184"/>
              </a:xfrm>
              <a:prstGeom prst="line">
                <a:avLst/>
              </a:prstGeom>
              <a:noFill/>
              <a:ln w="28575" cap="flat" cmpd="sng" algn="ctr">
                <a:solidFill>
                  <a:srgbClr val="83992A"/>
                </a:solidFill>
                <a:prstDash val="dash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  <p:cxnSp>
            <p:nvCxnSpPr>
              <p:cNvPr id="42" name="Connecteur droit 41"/>
              <p:cNvCxnSpPr/>
              <p:nvPr/>
            </p:nvCxnSpPr>
            <p:spPr>
              <a:xfrm flipH="1">
                <a:off x="3347345" y="2098678"/>
                <a:ext cx="324394" cy="914400"/>
              </a:xfrm>
              <a:prstGeom prst="line">
                <a:avLst/>
              </a:prstGeom>
              <a:noFill/>
              <a:ln w="28575" cap="flat" cmpd="sng" algn="ctr">
                <a:solidFill>
                  <a:srgbClr val="83992A"/>
                </a:solidFill>
                <a:prstDash val="dash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</p:grpSp>
        <p:grpSp>
          <p:nvGrpSpPr>
            <p:cNvPr id="29" name="Groupe 28"/>
            <p:cNvGrpSpPr/>
            <p:nvPr/>
          </p:nvGrpSpPr>
          <p:grpSpPr>
            <a:xfrm rot="20124235">
              <a:off x="2134060" y="2821262"/>
              <a:ext cx="914400" cy="1196340"/>
              <a:chOff x="2983364" y="1882105"/>
              <a:chExt cx="914400" cy="1196340"/>
            </a:xfrm>
          </p:grpSpPr>
          <p:cxnSp>
            <p:nvCxnSpPr>
              <p:cNvPr id="38" name="Connecteur droit 37"/>
              <p:cNvCxnSpPr/>
              <p:nvPr/>
            </p:nvCxnSpPr>
            <p:spPr>
              <a:xfrm>
                <a:off x="2983364" y="1882105"/>
                <a:ext cx="914400" cy="329184"/>
              </a:xfrm>
              <a:prstGeom prst="line">
                <a:avLst/>
              </a:prstGeom>
              <a:noFill/>
              <a:ln w="28575" cap="flat" cmpd="sng" algn="ctr">
                <a:solidFill>
                  <a:srgbClr val="83992A"/>
                </a:solidFill>
                <a:prstDash val="dash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  <p:cxnSp>
            <p:nvCxnSpPr>
              <p:cNvPr id="39" name="Connecteur droit 38"/>
              <p:cNvCxnSpPr/>
              <p:nvPr/>
            </p:nvCxnSpPr>
            <p:spPr>
              <a:xfrm flipH="1">
                <a:off x="3544727" y="2164044"/>
                <a:ext cx="324394" cy="914401"/>
              </a:xfrm>
              <a:prstGeom prst="line">
                <a:avLst/>
              </a:prstGeom>
              <a:noFill/>
              <a:ln w="28575" cap="flat" cmpd="sng" algn="ctr">
                <a:solidFill>
                  <a:srgbClr val="83992A"/>
                </a:solidFill>
                <a:prstDash val="dash"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</p:spPr>
          </p:cxnSp>
        </p:grpSp>
        <p:sp>
          <p:nvSpPr>
            <p:cNvPr id="30" name="Ellipse 29"/>
            <p:cNvSpPr>
              <a:spLocks noChangeAspect="1"/>
            </p:cNvSpPr>
            <p:nvPr/>
          </p:nvSpPr>
          <p:spPr>
            <a:xfrm rot="21366459">
              <a:off x="1558291" y="3519848"/>
              <a:ext cx="350946" cy="350945"/>
            </a:xfrm>
            <a:prstGeom prst="ellipse">
              <a:avLst/>
            </a:prstGeom>
            <a:solidFill>
              <a:srgbClr val="D97828">
                <a:hueOff val="993165"/>
                <a:satOff val="576"/>
                <a:lumOff val="5686"/>
              </a:srgb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 rot="21366459">
              <a:off x="2511433" y="2711812"/>
              <a:ext cx="350946" cy="350945"/>
            </a:xfrm>
            <a:prstGeom prst="ellipse">
              <a:avLst/>
            </a:prstGeom>
            <a:solidFill>
              <a:srgbClr val="D97828">
                <a:hueOff val="993165"/>
                <a:satOff val="576"/>
                <a:lumOff val="5686"/>
              </a:srgb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cene3d>
              <a:camera prst="perspectiveRelaxed">
                <a:rot lat="19149996" lon="20104178" rev="1577324"/>
              </a:camera>
              <a:lightRig rig="soft" dir="t"/>
              <a:backdrop>
                <a:anchor x="0" y="0" z="-210000"/>
                <a:norm dx="0" dy="0" dz="914400"/>
                <a:up dx="0" dy="914400" dz="0"/>
              </a:backdrop>
            </a:scene3d>
            <a:sp3d extrusionH="152250" prstMaterial="matte">
              <a:bevelT w="165100" prst="coolSlant"/>
            </a:sp3d>
          </p:spPr>
        </p:sp>
        <p:sp>
          <p:nvSpPr>
            <p:cNvPr id="32" name="Rectangle 31"/>
            <p:cNvSpPr/>
            <p:nvPr/>
          </p:nvSpPr>
          <p:spPr>
            <a:xfrm>
              <a:off x="3672576" y="3303705"/>
              <a:ext cx="672158" cy="43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600" b="1" kern="0" dirty="0">
                  <a:solidFill>
                    <a:srgbClr val="2A515C"/>
                  </a:solidFill>
                  <a:latin typeface="Garamond" panose="02020404030301010803"/>
                </a:rPr>
                <a:t>2019</a:t>
              </a:r>
              <a:endParaRPr lang="fr-FR" sz="1600" b="1" kern="0" dirty="0">
                <a:solidFill>
                  <a:srgbClr val="2A515C"/>
                </a:solidFill>
                <a:latin typeface="Garamond" panose="02020404030301010803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75916" y="2104086"/>
              <a:ext cx="710989" cy="43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600" b="1" kern="0" dirty="0">
                  <a:solidFill>
                    <a:srgbClr val="2A515C"/>
                  </a:solidFill>
                  <a:latin typeface="Garamond" panose="02020404030301010803"/>
                </a:rPr>
                <a:t>4.1%</a:t>
              </a:r>
              <a:endParaRPr lang="fr-FR" sz="1600" b="1" kern="0" dirty="0">
                <a:solidFill>
                  <a:srgbClr val="2A515C"/>
                </a:solidFill>
                <a:latin typeface="Garamond" panose="02020404030301010803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83720" y="2787844"/>
              <a:ext cx="710989" cy="43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600" b="1" kern="0" dirty="0">
                  <a:solidFill>
                    <a:srgbClr val="2A515C"/>
                  </a:solidFill>
                  <a:latin typeface="Garamond" panose="02020404030301010803"/>
                </a:rPr>
                <a:t>4.1%</a:t>
              </a:r>
              <a:endParaRPr lang="fr-FR" sz="1600" b="1" kern="0" dirty="0">
                <a:solidFill>
                  <a:srgbClr val="2A515C"/>
                </a:solidFill>
                <a:latin typeface="Garamond" panose="02020404030301010803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375" y="3801716"/>
              <a:ext cx="728462" cy="43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600" b="1" kern="0" dirty="0">
                  <a:solidFill>
                    <a:srgbClr val="2A515C"/>
                  </a:solidFill>
                  <a:latin typeface="Garamond" panose="02020404030301010803"/>
                </a:rPr>
                <a:t>3.6%</a:t>
              </a:r>
              <a:endParaRPr lang="fr-FR" sz="1600" b="1" kern="0" dirty="0">
                <a:solidFill>
                  <a:srgbClr val="2A515C"/>
                </a:solidFill>
                <a:latin typeface="Garamond" panose="02020404030301010803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52555" y="4863054"/>
              <a:ext cx="672158" cy="43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fr-FR" sz="1600" b="1" kern="0" dirty="0">
                  <a:solidFill>
                    <a:srgbClr val="2A515C"/>
                  </a:solidFill>
                  <a:latin typeface="Garamond" panose="02020404030301010803"/>
                </a:rPr>
                <a:t>2017</a:t>
              </a:r>
              <a:endParaRPr lang="fr-FR" sz="1600" b="1" kern="0" dirty="0">
                <a:solidFill>
                  <a:srgbClr val="2A515C"/>
                </a:solidFill>
                <a:latin typeface="Garamond" panose="02020404030301010803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12110" y="4047212"/>
              <a:ext cx="672158" cy="433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600" b="1" kern="0" dirty="0">
                  <a:solidFill>
                    <a:srgbClr val="2A515C"/>
                  </a:solidFill>
                  <a:latin typeface="Garamond" panose="02020404030301010803"/>
                </a:rPr>
                <a:t>2018</a:t>
              </a:r>
              <a:endParaRPr lang="fr-FR" sz="1600" b="1" kern="0" dirty="0">
                <a:solidFill>
                  <a:srgbClr val="2A515C"/>
                </a:solidFill>
                <a:latin typeface="Garamond" panose="02020404030301010803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4437" y="4333873"/>
            <a:ext cx="1330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Good GDP growth recovery from 2.2% in 2016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258763" y="1604999"/>
            <a:ext cx="3402025" cy="1610328"/>
            <a:chOff x="3341914" y="2087833"/>
            <a:chExt cx="3402025" cy="1610328"/>
          </a:xfrm>
        </p:grpSpPr>
        <p:sp>
          <p:nvSpPr>
            <p:cNvPr id="54" name="Rectangle 42"/>
            <p:cNvSpPr/>
            <p:nvPr/>
          </p:nvSpPr>
          <p:spPr>
            <a:xfrm>
              <a:off x="3550841" y="2591650"/>
              <a:ext cx="31930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altLang="fr-FR" sz="1400" kern="0" dirty="0">
                  <a:solidFill>
                    <a:srgbClr val="3C7483"/>
                  </a:solidFill>
                </a:rPr>
                <a:t>Better macroeconomic management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altLang="fr-FR" sz="1400" kern="0" dirty="0">
                  <a:solidFill>
                    <a:srgbClr val="3C7483"/>
                  </a:solidFill>
                </a:rPr>
                <a:t>Progress in structural reforms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altLang="fr-FR" sz="1400" kern="0" dirty="0">
                  <a:solidFill>
                    <a:srgbClr val="3C7483"/>
                  </a:solidFill>
                </a:rPr>
                <a:t>Sensible policy frameworks</a:t>
              </a:r>
            </a:p>
            <a:p>
              <a:pPr>
                <a:defRPr/>
              </a:pPr>
              <a:endParaRPr lang="en-US" altLang="fr-FR" sz="1400" kern="0" dirty="0">
                <a:solidFill>
                  <a:srgbClr val="3C7483"/>
                </a:solidFill>
              </a:endParaRPr>
            </a:p>
          </p:txBody>
        </p:sp>
        <p:sp>
          <p:nvSpPr>
            <p:cNvPr id="45" name="Flèche en arc 44"/>
            <p:cNvSpPr/>
            <p:nvPr/>
          </p:nvSpPr>
          <p:spPr>
            <a:xfrm rot="16200000">
              <a:off x="4284797" y="1257479"/>
              <a:ext cx="1497799" cy="3383565"/>
            </a:xfrm>
            <a:prstGeom prst="circularArrow">
              <a:avLst>
                <a:gd name="adj1" fmla="val 13678"/>
                <a:gd name="adj2" fmla="val 343108"/>
                <a:gd name="adj3" fmla="val 19271914"/>
                <a:gd name="adj4" fmla="val 3663519"/>
                <a:gd name="adj5" fmla="val 3411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50381" y="2087833"/>
              <a:ext cx="17299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sz="1600" b="1" kern="0" dirty="0">
                  <a:solidFill>
                    <a:srgbClr val="3C7483"/>
                  </a:solidFill>
                </a:rPr>
                <a:t>Real Output is up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519751" y="4087238"/>
            <a:ext cx="3664246" cy="1687245"/>
            <a:chOff x="2519751" y="4503263"/>
            <a:chExt cx="3664246" cy="1687245"/>
          </a:xfrm>
        </p:grpSpPr>
        <p:sp>
          <p:nvSpPr>
            <p:cNvPr id="55" name="Rectangle 42"/>
            <p:cNvSpPr/>
            <p:nvPr/>
          </p:nvSpPr>
          <p:spPr>
            <a:xfrm>
              <a:off x="2773363" y="5067567"/>
              <a:ext cx="331175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altLang="fr-FR" sz="1400" kern="0" dirty="0">
                  <a:solidFill>
                    <a:srgbClr val="3C7483"/>
                  </a:solidFill>
                </a:rPr>
                <a:t>Recovery in commodity prices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altLang="fr-FR" sz="1400" kern="0" dirty="0">
                  <a:solidFill>
                    <a:srgbClr val="3C7483"/>
                  </a:solidFill>
                </a:rPr>
                <a:t>Sustained domestic demand</a:t>
              </a:r>
            </a:p>
            <a:p>
              <a:pPr marL="285750" indent="-285750">
                <a:buFont typeface="Wingdings" panose="05000000000000000000" pitchFamily="2" charset="2"/>
                <a:buChar char="§"/>
                <a:defRPr/>
              </a:pPr>
              <a:r>
                <a:rPr lang="en-US" altLang="fr-FR" sz="1400" kern="0" dirty="0">
                  <a:solidFill>
                    <a:srgbClr val="3C7483"/>
                  </a:solidFill>
                </a:rPr>
                <a:t>Improvement in agricultural production</a:t>
              </a:r>
              <a:endParaRPr lang="en-US" altLang="fr-FR" sz="1400" kern="0" dirty="0">
                <a:solidFill>
                  <a:srgbClr val="3C7483"/>
                </a:solidFill>
                <a:latin typeface="Garamond" panose="02020404030301010803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64285" y="4503263"/>
              <a:ext cx="20006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fr-FR" sz="1600" b="1" kern="0" dirty="0">
                  <a:solidFill>
                    <a:srgbClr val="3C7483"/>
                  </a:solidFill>
                </a:rPr>
                <a:t>Stronger economic perspectives</a:t>
              </a:r>
              <a:endParaRPr lang="en-US" altLang="fr-FR" sz="1600" kern="0" dirty="0">
                <a:solidFill>
                  <a:srgbClr val="3C7483"/>
                </a:solidFill>
              </a:endParaRPr>
            </a:p>
          </p:txBody>
        </p:sp>
        <p:sp>
          <p:nvSpPr>
            <p:cNvPr id="48" name="Flèche en arc 47"/>
            <p:cNvSpPr/>
            <p:nvPr/>
          </p:nvSpPr>
          <p:spPr>
            <a:xfrm rot="16200000">
              <a:off x="3602974" y="3609486"/>
              <a:ext cx="1497799" cy="3664246"/>
            </a:xfrm>
            <a:prstGeom prst="circularArrow">
              <a:avLst>
                <a:gd name="adj1" fmla="val 13678"/>
                <a:gd name="adj2" fmla="val 343108"/>
                <a:gd name="adj3" fmla="val 19271914"/>
                <a:gd name="adj4" fmla="val 3663519"/>
                <a:gd name="adj5" fmla="val 3411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7736189" y="4894433"/>
            <a:ext cx="3835112" cy="910206"/>
          </a:xfrm>
          <a:prstGeom prst="roundRect">
            <a:avLst/>
          </a:prstGeom>
          <a:gradFill>
            <a:gsLst>
              <a:gs pos="8000">
                <a:srgbClr val="D2C286"/>
              </a:gs>
              <a:gs pos="50000">
                <a:srgbClr val="EBEBAE"/>
              </a:gs>
              <a:gs pos="90000">
                <a:srgbClr val="EBEBAE"/>
              </a:gs>
            </a:gsLst>
            <a:lin ang="2700000" scaled="1"/>
          </a:gradFill>
          <a:ln>
            <a:solidFill>
              <a:srgbClr val="D2C28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310"/>
            <a:r>
              <a:rPr lang="en-US" sz="1400" dirty="0">
                <a:solidFill>
                  <a:srgbClr val="2A515C"/>
                </a:solidFill>
                <a:latin typeface="Garamond" panose="02020404030301010803" pitchFamily="18" charset="0"/>
              </a:rPr>
              <a:t>Extractive industries, infrastructure, and consumer-oriented industries </a:t>
            </a:r>
          </a:p>
        </p:txBody>
      </p:sp>
    </p:spTree>
    <p:extLst>
      <p:ext uri="{BB962C8B-B14F-4D97-AF65-F5344CB8AC3E}">
        <p14:creationId xmlns:p14="http://schemas.microsoft.com/office/powerpoint/2010/main" val="19868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36813" y="205026"/>
            <a:ext cx="8915400" cy="63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00" tIns="43598" rIns="87200" bIns="4359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3200" b="1" dirty="0">
                <a:ln w="3175" cmpd="sng">
                  <a:noFill/>
                </a:ln>
                <a:solidFill>
                  <a:srgbClr val="3C7483"/>
                </a:solidFill>
                <a:latin typeface="Franklin Gothic Medium Cond" pitchFamily="34" charset="0"/>
              </a:rPr>
              <a:t>Recognizing the primacy of the private sector</a:t>
            </a:r>
          </a:p>
        </p:txBody>
      </p:sp>
      <p:sp>
        <p:nvSpPr>
          <p:cNvPr id="50" name="Slide Number Placeholder 1"/>
          <p:cNvSpPr txBox="1">
            <a:spLocks/>
          </p:cNvSpPr>
          <p:nvPr/>
        </p:nvSpPr>
        <p:spPr>
          <a:xfrm>
            <a:off x="8370322" y="623099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>
              <a:defRPr sz="1200" b="1">
                <a:solidFill>
                  <a:srgbClr val="3C7483"/>
                </a:solidFill>
              </a:defRPr>
            </a:lvl1pPr>
          </a:lstStyle>
          <a:p>
            <a:fld id="{5A030884-0495-4E5D-99B7-DBA0A0FDE2ED}" type="slidenum">
              <a:rPr lang="en-US"/>
              <a:pPr/>
              <a:t>3</a:t>
            </a:fld>
            <a:endParaRPr lang="en-US" dirty="0"/>
          </a:p>
        </p:txBody>
      </p:sp>
      <p:graphicFrame>
        <p:nvGraphicFramePr>
          <p:cNvPr id="25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278040"/>
              </p:ext>
            </p:extLst>
          </p:nvPr>
        </p:nvGraphicFramePr>
        <p:xfrm>
          <a:off x="197183" y="1482342"/>
          <a:ext cx="5611750" cy="370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305722" y="5467733"/>
            <a:ext cx="5483592" cy="1002980"/>
            <a:chOff x="1242309" y="5677751"/>
            <a:chExt cx="5954234" cy="1002980"/>
          </a:xfrm>
        </p:grpSpPr>
        <p:pic>
          <p:nvPicPr>
            <p:cNvPr id="42" name="Picture 7" descr="http://www.easyvectors.com/assets/images/vectors/afbig/adjustable-spanner-wrench-clip-ar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261">
              <a:off x="3361959" y="6019491"/>
              <a:ext cx="983043" cy="30532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43" name="Rectangle 42"/>
            <p:cNvSpPr/>
            <p:nvPr/>
          </p:nvSpPr>
          <p:spPr>
            <a:xfrm>
              <a:off x="2859972" y="5922146"/>
              <a:ext cx="175240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Business and regulatory environment </a:t>
              </a:r>
            </a:p>
          </p:txBody>
        </p:sp>
        <p:pic>
          <p:nvPicPr>
            <p:cNvPr id="44" name="Picture 7" descr="http://www.easyvectors.com/assets/images/vectors/afbig/adjustable-spanner-wrench-clip-ar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261">
              <a:off x="4595388" y="6019492"/>
              <a:ext cx="983043" cy="30532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5" name="Picture 7" descr="http://www.easyvectors.com/assets/images/vectors/afbig/adjustable-spanner-wrench-clip-ar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29261">
              <a:off x="5828818" y="5987109"/>
              <a:ext cx="983043" cy="305322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46" name="Rectangle 45"/>
            <p:cNvSpPr/>
            <p:nvPr/>
          </p:nvSpPr>
          <p:spPr>
            <a:xfrm>
              <a:off x="4343045" y="5923601"/>
              <a:ext cx="13704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Access to medium and long term finance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44135" y="5970496"/>
              <a:ext cx="175240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latin typeface="Arial" pitchFamily="34" charset="0"/>
                  <a:cs typeface="Arial" pitchFamily="34" charset="0"/>
                </a:rPr>
                <a:t>Inadequate infrastructure </a:t>
              </a:r>
            </a:p>
          </p:txBody>
        </p:sp>
        <p:sp>
          <p:nvSpPr>
            <p:cNvPr id="53" name="Pentagon 52"/>
            <p:cNvSpPr/>
            <p:nvPr/>
          </p:nvSpPr>
          <p:spPr>
            <a:xfrm>
              <a:off x="1247224" y="5677751"/>
              <a:ext cx="1586130" cy="858064"/>
            </a:xfrm>
            <a:prstGeom prst="homePlate">
              <a:avLst/>
            </a:prstGeom>
            <a:gradFill flip="none" rotWithShape="1">
              <a:gsLst>
                <a:gs pos="100000">
                  <a:srgbClr val="BC290A"/>
                </a:gs>
                <a:gs pos="0">
                  <a:srgbClr val="F45738"/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150570"/>
                <a:satOff val="20434"/>
                <a:lumOff val="5588"/>
                <a:alphaOff val="0"/>
              </a:schemeClr>
            </a:fillRef>
            <a:effectRef idx="2">
              <a:schemeClr val="accent2">
                <a:hueOff val="4150570"/>
                <a:satOff val="20434"/>
                <a:lumOff val="5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849" tIns="138849" rIns="138849" bIns="138849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>
                <a:solidFill>
                  <a:schemeClr val="accent6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42309" y="5959447"/>
              <a:ext cx="161766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Challenges 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80400" y="1536701"/>
            <a:ext cx="3373730" cy="3357272"/>
            <a:chOff x="300587" y="1305826"/>
            <a:chExt cx="4023359" cy="2912830"/>
          </a:xfrm>
        </p:grpSpPr>
        <p:cxnSp>
          <p:nvCxnSpPr>
            <p:cNvPr id="33" name="Elbow Connector 32"/>
            <p:cNvCxnSpPr/>
            <p:nvPr/>
          </p:nvCxnSpPr>
          <p:spPr>
            <a:xfrm>
              <a:off x="725714" y="1675812"/>
              <a:ext cx="129614" cy="2194560"/>
            </a:xfrm>
            <a:prstGeom prst="bentConnector4">
              <a:avLst>
                <a:gd name="adj1" fmla="val -169021"/>
                <a:gd name="adj2" fmla="val 100305"/>
              </a:avLst>
            </a:prstGeom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502921" y="1723437"/>
              <a:ext cx="426718" cy="4382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74947"/>
                  </a:lnTo>
                  <a:lnTo>
                    <a:pt x="126652" y="474947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502921" y="1806409"/>
              <a:ext cx="426718" cy="11687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66527"/>
                  </a:lnTo>
                  <a:lnTo>
                    <a:pt x="126652" y="1266527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300587" y="1305826"/>
              <a:ext cx="4023359" cy="446774"/>
            </a:xfrm>
            <a:custGeom>
              <a:avLst/>
              <a:gdLst>
                <a:gd name="connsiteX0" fmla="*/ 0 w 1266527"/>
                <a:gd name="connsiteY0" fmla="*/ 63326 h 633263"/>
                <a:gd name="connsiteX1" fmla="*/ 63326 w 1266527"/>
                <a:gd name="connsiteY1" fmla="*/ 0 h 633263"/>
                <a:gd name="connsiteX2" fmla="*/ 1203201 w 1266527"/>
                <a:gd name="connsiteY2" fmla="*/ 0 h 633263"/>
                <a:gd name="connsiteX3" fmla="*/ 1266527 w 1266527"/>
                <a:gd name="connsiteY3" fmla="*/ 63326 h 633263"/>
                <a:gd name="connsiteX4" fmla="*/ 1266527 w 1266527"/>
                <a:gd name="connsiteY4" fmla="*/ 569937 h 633263"/>
                <a:gd name="connsiteX5" fmla="*/ 1203201 w 1266527"/>
                <a:gd name="connsiteY5" fmla="*/ 633263 h 633263"/>
                <a:gd name="connsiteX6" fmla="*/ 63326 w 1266527"/>
                <a:gd name="connsiteY6" fmla="*/ 633263 h 633263"/>
                <a:gd name="connsiteX7" fmla="*/ 0 w 1266527"/>
                <a:gd name="connsiteY7" fmla="*/ 569937 h 633263"/>
                <a:gd name="connsiteX8" fmla="*/ 0 w 1266527"/>
                <a:gd name="connsiteY8" fmla="*/ 63326 h 6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6527" h="633263">
                  <a:moveTo>
                    <a:pt x="0" y="63326"/>
                  </a:moveTo>
                  <a:cubicBezTo>
                    <a:pt x="0" y="28352"/>
                    <a:pt x="28352" y="0"/>
                    <a:pt x="63326" y="0"/>
                  </a:cubicBezTo>
                  <a:lnTo>
                    <a:pt x="1203201" y="0"/>
                  </a:lnTo>
                  <a:cubicBezTo>
                    <a:pt x="1238175" y="0"/>
                    <a:pt x="1266527" y="28352"/>
                    <a:pt x="1266527" y="63326"/>
                  </a:cubicBezTo>
                  <a:lnTo>
                    <a:pt x="1266527" y="569937"/>
                  </a:lnTo>
                  <a:cubicBezTo>
                    <a:pt x="1266527" y="604911"/>
                    <a:pt x="1238175" y="633263"/>
                    <a:pt x="1203201" y="633263"/>
                  </a:cubicBezTo>
                  <a:lnTo>
                    <a:pt x="63326" y="633263"/>
                  </a:lnTo>
                  <a:cubicBezTo>
                    <a:pt x="28352" y="633263"/>
                    <a:pt x="0" y="604911"/>
                    <a:pt x="0" y="569937"/>
                  </a:cubicBezTo>
                  <a:lnTo>
                    <a:pt x="0" y="63326"/>
                  </a:lnTo>
                  <a:close/>
                </a:path>
              </a:pathLst>
            </a:custGeom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503" tIns="32518" rIns="39503" bIns="3251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Our  Private Sector Strategy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31368" y="1848857"/>
              <a:ext cx="3657601" cy="694581"/>
            </a:xfrm>
            <a:custGeom>
              <a:avLst/>
              <a:gdLst>
                <a:gd name="connsiteX0" fmla="*/ 0 w 1013221"/>
                <a:gd name="connsiteY0" fmla="*/ 63326 h 633263"/>
                <a:gd name="connsiteX1" fmla="*/ 63326 w 1013221"/>
                <a:gd name="connsiteY1" fmla="*/ 0 h 633263"/>
                <a:gd name="connsiteX2" fmla="*/ 949895 w 1013221"/>
                <a:gd name="connsiteY2" fmla="*/ 0 h 633263"/>
                <a:gd name="connsiteX3" fmla="*/ 1013221 w 1013221"/>
                <a:gd name="connsiteY3" fmla="*/ 63326 h 633263"/>
                <a:gd name="connsiteX4" fmla="*/ 1013221 w 1013221"/>
                <a:gd name="connsiteY4" fmla="*/ 569937 h 633263"/>
                <a:gd name="connsiteX5" fmla="*/ 949895 w 1013221"/>
                <a:gd name="connsiteY5" fmla="*/ 633263 h 633263"/>
                <a:gd name="connsiteX6" fmla="*/ 63326 w 1013221"/>
                <a:gd name="connsiteY6" fmla="*/ 633263 h 633263"/>
                <a:gd name="connsiteX7" fmla="*/ 0 w 1013221"/>
                <a:gd name="connsiteY7" fmla="*/ 569937 h 633263"/>
                <a:gd name="connsiteX8" fmla="*/ 0 w 1013221"/>
                <a:gd name="connsiteY8" fmla="*/ 63326 h 6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221" h="633263">
                  <a:moveTo>
                    <a:pt x="0" y="63326"/>
                  </a:moveTo>
                  <a:cubicBezTo>
                    <a:pt x="0" y="28352"/>
                    <a:pt x="28352" y="0"/>
                    <a:pt x="63326" y="0"/>
                  </a:cubicBezTo>
                  <a:lnTo>
                    <a:pt x="949895" y="0"/>
                  </a:lnTo>
                  <a:cubicBezTo>
                    <a:pt x="984869" y="0"/>
                    <a:pt x="1013221" y="28352"/>
                    <a:pt x="1013221" y="63326"/>
                  </a:cubicBezTo>
                  <a:lnTo>
                    <a:pt x="1013221" y="569937"/>
                  </a:lnTo>
                  <a:cubicBezTo>
                    <a:pt x="1013221" y="604911"/>
                    <a:pt x="984869" y="633263"/>
                    <a:pt x="949895" y="633263"/>
                  </a:cubicBezTo>
                  <a:lnTo>
                    <a:pt x="63326" y="633263"/>
                  </a:lnTo>
                  <a:cubicBezTo>
                    <a:pt x="28352" y="633263"/>
                    <a:pt x="0" y="604911"/>
                    <a:pt x="0" y="569937"/>
                  </a:cubicBezTo>
                  <a:lnTo>
                    <a:pt x="0" y="63326"/>
                  </a:lnTo>
                  <a:close/>
                </a:path>
              </a:pathLst>
            </a:custGeom>
            <a:solidFill>
              <a:srgbClr val="EDF2F9">
                <a:alpha val="89804"/>
              </a:srgb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793" tIns="55378" rIns="73793" bIns="55378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16009" y="2662301"/>
              <a:ext cx="3657601" cy="694581"/>
            </a:xfrm>
            <a:custGeom>
              <a:avLst/>
              <a:gdLst>
                <a:gd name="connsiteX0" fmla="*/ 0 w 1013221"/>
                <a:gd name="connsiteY0" fmla="*/ 63326 h 633263"/>
                <a:gd name="connsiteX1" fmla="*/ 63326 w 1013221"/>
                <a:gd name="connsiteY1" fmla="*/ 0 h 633263"/>
                <a:gd name="connsiteX2" fmla="*/ 949895 w 1013221"/>
                <a:gd name="connsiteY2" fmla="*/ 0 h 633263"/>
                <a:gd name="connsiteX3" fmla="*/ 1013221 w 1013221"/>
                <a:gd name="connsiteY3" fmla="*/ 63326 h 633263"/>
                <a:gd name="connsiteX4" fmla="*/ 1013221 w 1013221"/>
                <a:gd name="connsiteY4" fmla="*/ 569937 h 633263"/>
                <a:gd name="connsiteX5" fmla="*/ 949895 w 1013221"/>
                <a:gd name="connsiteY5" fmla="*/ 633263 h 633263"/>
                <a:gd name="connsiteX6" fmla="*/ 63326 w 1013221"/>
                <a:gd name="connsiteY6" fmla="*/ 633263 h 633263"/>
                <a:gd name="connsiteX7" fmla="*/ 0 w 1013221"/>
                <a:gd name="connsiteY7" fmla="*/ 569937 h 633263"/>
                <a:gd name="connsiteX8" fmla="*/ 0 w 1013221"/>
                <a:gd name="connsiteY8" fmla="*/ 63326 h 6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221" h="633263">
                  <a:moveTo>
                    <a:pt x="0" y="63326"/>
                  </a:moveTo>
                  <a:cubicBezTo>
                    <a:pt x="0" y="28352"/>
                    <a:pt x="28352" y="0"/>
                    <a:pt x="63326" y="0"/>
                  </a:cubicBezTo>
                  <a:lnTo>
                    <a:pt x="949895" y="0"/>
                  </a:lnTo>
                  <a:cubicBezTo>
                    <a:pt x="984869" y="0"/>
                    <a:pt x="1013221" y="28352"/>
                    <a:pt x="1013221" y="63326"/>
                  </a:cubicBezTo>
                  <a:lnTo>
                    <a:pt x="1013221" y="569937"/>
                  </a:lnTo>
                  <a:cubicBezTo>
                    <a:pt x="1013221" y="604911"/>
                    <a:pt x="984869" y="633263"/>
                    <a:pt x="949895" y="633263"/>
                  </a:cubicBezTo>
                  <a:lnTo>
                    <a:pt x="63326" y="633263"/>
                  </a:lnTo>
                  <a:cubicBezTo>
                    <a:pt x="28352" y="633263"/>
                    <a:pt x="0" y="604911"/>
                    <a:pt x="0" y="569937"/>
                  </a:cubicBezTo>
                  <a:lnTo>
                    <a:pt x="0" y="63326"/>
                  </a:lnTo>
                  <a:close/>
                </a:path>
              </a:pathLst>
            </a:custGeom>
            <a:solidFill>
              <a:srgbClr val="EDF2F9">
                <a:alpha val="90000"/>
              </a:srgb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793" tIns="55378" rIns="73793" bIns="55378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1368" y="3524075"/>
              <a:ext cx="3657601" cy="694581"/>
            </a:xfrm>
            <a:custGeom>
              <a:avLst/>
              <a:gdLst>
                <a:gd name="connsiteX0" fmla="*/ 0 w 1013221"/>
                <a:gd name="connsiteY0" fmla="*/ 63326 h 633263"/>
                <a:gd name="connsiteX1" fmla="*/ 63326 w 1013221"/>
                <a:gd name="connsiteY1" fmla="*/ 0 h 633263"/>
                <a:gd name="connsiteX2" fmla="*/ 949895 w 1013221"/>
                <a:gd name="connsiteY2" fmla="*/ 0 h 633263"/>
                <a:gd name="connsiteX3" fmla="*/ 1013221 w 1013221"/>
                <a:gd name="connsiteY3" fmla="*/ 63326 h 633263"/>
                <a:gd name="connsiteX4" fmla="*/ 1013221 w 1013221"/>
                <a:gd name="connsiteY4" fmla="*/ 569937 h 633263"/>
                <a:gd name="connsiteX5" fmla="*/ 949895 w 1013221"/>
                <a:gd name="connsiteY5" fmla="*/ 633263 h 633263"/>
                <a:gd name="connsiteX6" fmla="*/ 63326 w 1013221"/>
                <a:gd name="connsiteY6" fmla="*/ 633263 h 633263"/>
                <a:gd name="connsiteX7" fmla="*/ 0 w 1013221"/>
                <a:gd name="connsiteY7" fmla="*/ 569937 h 633263"/>
                <a:gd name="connsiteX8" fmla="*/ 0 w 1013221"/>
                <a:gd name="connsiteY8" fmla="*/ 63326 h 6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3221" h="633263">
                  <a:moveTo>
                    <a:pt x="0" y="63326"/>
                  </a:moveTo>
                  <a:cubicBezTo>
                    <a:pt x="0" y="28352"/>
                    <a:pt x="28352" y="0"/>
                    <a:pt x="63326" y="0"/>
                  </a:cubicBezTo>
                  <a:lnTo>
                    <a:pt x="949895" y="0"/>
                  </a:lnTo>
                  <a:cubicBezTo>
                    <a:pt x="984869" y="0"/>
                    <a:pt x="1013221" y="28352"/>
                    <a:pt x="1013221" y="63326"/>
                  </a:cubicBezTo>
                  <a:lnTo>
                    <a:pt x="1013221" y="569937"/>
                  </a:lnTo>
                  <a:cubicBezTo>
                    <a:pt x="1013221" y="604911"/>
                    <a:pt x="984869" y="633263"/>
                    <a:pt x="949895" y="633263"/>
                  </a:cubicBezTo>
                  <a:lnTo>
                    <a:pt x="63326" y="633263"/>
                  </a:lnTo>
                  <a:cubicBezTo>
                    <a:pt x="28352" y="633263"/>
                    <a:pt x="0" y="604911"/>
                    <a:pt x="0" y="569937"/>
                  </a:cubicBezTo>
                  <a:lnTo>
                    <a:pt x="0" y="63326"/>
                  </a:lnTo>
                  <a:close/>
                </a:path>
              </a:pathLst>
            </a:custGeom>
            <a:solidFill>
              <a:srgbClr val="EDF2F9">
                <a:alpha val="90000"/>
              </a:srgbClr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128" tIns="64268" rIns="87128" bIns="64268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>
                <a:solidFill>
                  <a:schemeClr val="tx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0144" y="1915762"/>
              <a:ext cx="3566160" cy="5607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1.    Improve Africa’s investment and business climate by helping strengthen the legal and regulatory environment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8929" y="2793971"/>
              <a:ext cx="3566160" cy="4005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2.    Improve access to social and economic infrastructure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0144" y="3598913"/>
              <a:ext cx="3566160" cy="5607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3.    Foster enterprise development through improving access to finance, addressing value chain’s gap and skills shortages</a:t>
              </a:r>
            </a:p>
          </p:txBody>
        </p:sp>
      </p:grpSp>
      <p:grpSp>
        <p:nvGrpSpPr>
          <p:cNvPr id="36" name="Groupe 35"/>
          <p:cNvGrpSpPr>
            <a:grpSpLocks noChangeAspect="1"/>
          </p:cNvGrpSpPr>
          <p:nvPr/>
        </p:nvGrpSpPr>
        <p:grpSpPr>
          <a:xfrm>
            <a:off x="4995687" y="1169569"/>
            <a:ext cx="3397352" cy="2670491"/>
            <a:chOff x="1224141" y="929580"/>
            <a:chExt cx="4473538" cy="3516427"/>
          </a:xfrm>
        </p:grpSpPr>
        <p:sp>
          <p:nvSpPr>
            <p:cNvPr id="37" name="Rectangle 36"/>
            <p:cNvSpPr/>
            <p:nvPr/>
          </p:nvSpPr>
          <p:spPr>
            <a:xfrm>
              <a:off x="1224141" y="937111"/>
              <a:ext cx="1287174" cy="559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5239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3C7483"/>
                  </a:solidFill>
                  <a:latin typeface="+mj-lt"/>
                  <a:cs typeface="Arial" pitchFamily="34" charset="0"/>
                </a:rPr>
                <a:t>70% of investment</a:t>
              </a:r>
              <a:endParaRPr lang="en-GB" sz="1200" dirty="0">
                <a:solidFill>
                  <a:srgbClr val="3C7483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90390" y="929580"/>
              <a:ext cx="1307289" cy="778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239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3C7483"/>
                  </a:solidFill>
                  <a:latin typeface="+mj-lt"/>
                  <a:cs typeface="Arial" pitchFamily="34" charset="0"/>
                </a:rPr>
                <a:t>75% of economic output</a:t>
              </a:r>
              <a:endParaRPr lang="en-GB" sz="1200" dirty="0">
                <a:solidFill>
                  <a:srgbClr val="3C7483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3304" y="3886732"/>
              <a:ext cx="3039056" cy="559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239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3C7483"/>
                  </a:solidFill>
                  <a:latin typeface="+mj-lt"/>
                  <a:cs typeface="Arial" pitchFamily="34" charset="0"/>
                </a:rPr>
                <a:t>90% of formal and informal employment</a:t>
              </a:r>
              <a:endParaRPr lang="en-GB" sz="1200" dirty="0">
                <a:solidFill>
                  <a:srgbClr val="3C7483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62" name="Group 2"/>
            <p:cNvGrpSpPr/>
            <p:nvPr/>
          </p:nvGrpSpPr>
          <p:grpSpPr>
            <a:xfrm>
              <a:off x="2309665" y="1283444"/>
              <a:ext cx="2542243" cy="2415395"/>
              <a:chOff x="1168832" y="2731019"/>
              <a:chExt cx="2803529" cy="2663644"/>
            </a:xfrm>
          </p:grpSpPr>
          <p:grpSp>
            <p:nvGrpSpPr>
              <p:cNvPr id="63" name="Group 83"/>
              <p:cNvGrpSpPr/>
              <p:nvPr/>
            </p:nvGrpSpPr>
            <p:grpSpPr>
              <a:xfrm>
                <a:off x="2210556" y="4252487"/>
                <a:ext cx="720080" cy="780699"/>
                <a:chOff x="-2281828" y="3628653"/>
                <a:chExt cx="569363" cy="627994"/>
              </a:xfrm>
            </p:grpSpPr>
            <p:sp>
              <p:nvSpPr>
                <p:cNvPr id="72" name="Oval 84"/>
                <p:cNvSpPr/>
                <p:nvPr/>
              </p:nvSpPr>
              <p:spPr>
                <a:xfrm>
                  <a:off x="-2281828" y="3628653"/>
                  <a:ext cx="569363" cy="6279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>
                    <a:solidFill>
                      <a:srgbClr val="3C7483"/>
                    </a:solidFill>
                    <a:latin typeface="+mj-lt"/>
                  </a:endParaRPr>
                </a:p>
              </p:txBody>
            </p:sp>
            <p:pic>
              <p:nvPicPr>
                <p:cNvPr id="73" name="Picture 9" descr="http://bestclipartblog.com/clipart-pics/-africa-clipart-1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09820" y="3710331"/>
                  <a:ext cx="432048" cy="4769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4" name="Group 78"/>
              <p:cNvGrpSpPr/>
              <p:nvPr/>
            </p:nvGrpSpPr>
            <p:grpSpPr>
              <a:xfrm>
                <a:off x="1593814" y="3167800"/>
                <a:ext cx="720080" cy="780699"/>
                <a:chOff x="-2281828" y="3628653"/>
                <a:chExt cx="569363" cy="627994"/>
              </a:xfrm>
            </p:grpSpPr>
            <p:sp>
              <p:nvSpPr>
                <p:cNvPr id="70" name="Oval 79"/>
                <p:cNvSpPr/>
                <p:nvPr/>
              </p:nvSpPr>
              <p:spPr>
                <a:xfrm>
                  <a:off x="-2281828" y="3628653"/>
                  <a:ext cx="569363" cy="6279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>
                    <a:solidFill>
                      <a:srgbClr val="3C7483"/>
                    </a:solidFill>
                    <a:latin typeface="+mj-lt"/>
                  </a:endParaRPr>
                </a:p>
              </p:txBody>
            </p:sp>
            <p:pic>
              <p:nvPicPr>
                <p:cNvPr id="71" name="Picture 9" descr="http://bestclipartblog.com/clipart-pics/-africa-clipart-1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09820" y="3710331"/>
                  <a:ext cx="432048" cy="4769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9"/>
              <p:cNvGrpSpPr/>
              <p:nvPr/>
            </p:nvGrpSpPr>
            <p:grpSpPr>
              <a:xfrm>
                <a:off x="2817950" y="3167800"/>
                <a:ext cx="720080" cy="780699"/>
                <a:chOff x="-2281828" y="3628653"/>
                <a:chExt cx="569363" cy="627994"/>
              </a:xfrm>
            </p:grpSpPr>
            <p:sp>
              <p:nvSpPr>
                <p:cNvPr id="68" name="Oval 8"/>
                <p:cNvSpPr/>
                <p:nvPr/>
              </p:nvSpPr>
              <p:spPr>
                <a:xfrm>
                  <a:off x="-2281828" y="3628653"/>
                  <a:ext cx="569363" cy="6279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>
                    <a:solidFill>
                      <a:srgbClr val="3C7483"/>
                    </a:solidFill>
                    <a:latin typeface="+mj-lt"/>
                  </a:endParaRPr>
                </a:p>
              </p:txBody>
            </p:sp>
            <p:pic>
              <p:nvPicPr>
                <p:cNvPr id="69" name="Picture 9" descr="http://bestclipartblog.com/clipart-pics/-africa-clipart-1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09820" y="3710331"/>
                  <a:ext cx="432048" cy="4769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8832" y="2731019"/>
                <a:ext cx="2803529" cy="2663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5982470" y="5387339"/>
            <a:ext cx="469935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 the elaboration of industrial policies </a:t>
            </a:r>
            <a:endParaRPr lang="fr-F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 financial systems to ease access to finance </a:t>
            </a:r>
            <a:endParaRPr lang="fr-F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 into sustainable agriculture and agroindustry, clean energy, transport, logistics and manufacturing</a:t>
            </a:r>
            <a:endParaRPr lang="fr-FR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Freeform 53"/>
          <p:cNvSpPr/>
          <p:nvPr/>
        </p:nvSpPr>
        <p:spPr>
          <a:xfrm>
            <a:off x="6096000" y="4893973"/>
            <a:ext cx="1540958" cy="514943"/>
          </a:xfrm>
          <a:custGeom>
            <a:avLst/>
            <a:gdLst>
              <a:gd name="connsiteX0" fmla="*/ 0 w 1266527"/>
              <a:gd name="connsiteY0" fmla="*/ 63326 h 633263"/>
              <a:gd name="connsiteX1" fmla="*/ 63326 w 1266527"/>
              <a:gd name="connsiteY1" fmla="*/ 0 h 633263"/>
              <a:gd name="connsiteX2" fmla="*/ 1203201 w 1266527"/>
              <a:gd name="connsiteY2" fmla="*/ 0 h 633263"/>
              <a:gd name="connsiteX3" fmla="*/ 1266527 w 1266527"/>
              <a:gd name="connsiteY3" fmla="*/ 63326 h 633263"/>
              <a:gd name="connsiteX4" fmla="*/ 1266527 w 1266527"/>
              <a:gd name="connsiteY4" fmla="*/ 569937 h 633263"/>
              <a:gd name="connsiteX5" fmla="*/ 1203201 w 1266527"/>
              <a:gd name="connsiteY5" fmla="*/ 633263 h 633263"/>
              <a:gd name="connsiteX6" fmla="*/ 63326 w 1266527"/>
              <a:gd name="connsiteY6" fmla="*/ 633263 h 633263"/>
              <a:gd name="connsiteX7" fmla="*/ 0 w 1266527"/>
              <a:gd name="connsiteY7" fmla="*/ 569937 h 633263"/>
              <a:gd name="connsiteX8" fmla="*/ 0 w 1266527"/>
              <a:gd name="connsiteY8" fmla="*/ 63326 h 63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6527" h="633263">
                <a:moveTo>
                  <a:pt x="0" y="63326"/>
                </a:moveTo>
                <a:cubicBezTo>
                  <a:pt x="0" y="28352"/>
                  <a:pt x="28352" y="0"/>
                  <a:pt x="63326" y="0"/>
                </a:cubicBezTo>
                <a:lnTo>
                  <a:pt x="1203201" y="0"/>
                </a:lnTo>
                <a:cubicBezTo>
                  <a:pt x="1238175" y="0"/>
                  <a:pt x="1266527" y="28352"/>
                  <a:pt x="1266527" y="63326"/>
                </a:cubicBezTo>
                <a:lnTo>
                  <a:pt x="1266527" y="569937"/>
                </a:lnTo>
                <a:cubicBezTo>
                  <a:pt x="1266527" y="604911"/>
                  <a:pt x="1238175" y="633263"/>
                  <a:pt x="1203201" y="633263"/>
                </a:cubicBezTo>
                <a:lnTo>
                  <a:pt x="63326" y="633263"/>
                </a:lnTo>
                <a:cubicBezTo>
                  <a:pt x="28352" y="633263"/>
                  <a:pt x="0" y="604911"/>
                  <a:pt x="0" y="569937"/>
                </a:cubicBezTo>
                <a:lnTo>
                  <a:pt x="0" y="63326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03" tIns="32518" rIns="39503" bIns="32518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Priority areas </a:t>
            </a:r>
          </a:p>
        </p:txBody>
      </p:sp>
    </p:spTree>
    <p:extLst>
      <p:ext uri="{BB962C8B-B14F-4D97-AF65-F5344CB8AC3E}">
        <p14:creationId xmlns:p14="http://schemas.microsoft.com/office/powerpoint/2010/main" val="203754253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02248" y="18725"/>
            <a:ext cx="10557505" cy="5355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Some </a:t>
            </a:r>
            <a:r>
              <a:rPr lang="en-US" sz="3200" b="1">
                <a:solidFill>
                  <a:srgbClr val="3C7483"/>
                </a:solidFill>
                <a:latin typeface="Franklin Gothic Medium Cond" pitchFamily="34" charset="0"/>
              </a:rPr>
              <a:t>private sector projects</a:t>
            </a:r>
            <a:endParaRPr lang="en-US" sz="3200" b="1" dirty="0">
              <a:solidFill>
                <a:srgbClr val="3C7483"/>
              </a:solidFill>
              <a:latin typeface="Franklin Gothic Medium Con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F63C995-9F72-49A0-80D8-A4FCDE6D35C5}" type="slidenum">
              <a:rPr lang="fr-FR" b="1">
                <a:solidFill>
                  <a:srgbClr val="3C7483"/>
                </a:solidFill>
              </a:rPr>
              <a:pPr/>
              <a:t>4</a:t>
            </a:fld>
            <a:endParaRPr lang="fr-FR" b="1">
              <a:solidFill>
                <a:srgbClr val="3C7483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17606" y="797644"/>
            <a:ext cx="11956787" cy="5923831"/>
            <a:chOff x="132267" y="497751"/>
            <a:chExt cx="11956787" cy="5923831"/>
          </a:xfrm>
        </p:grpSpPr>
        <p:sp>
          <p:nvSpPr>
            <p:cNvPr id="6" name="Text Box 166"/>
            <p:cNvSpPr txBox="1">
              <a:spLocks noChangeArrowheads="1"/>
            </p:cNvSpPr>
            <p:nvPr/>
          </p:nvSpPr>
          <p:spPr bwMode="auto">
            <a:xfrm>
              <a:off x="6839744" y="4325704"/>
              <a:ext cx="35417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576" tIns="0" rIns="36576" bIns="36576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900" i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Computer generated mockup of the Lake Turkana project</a:t>
              </a:r>
              <a:endParaRPr lang="fr-FR" altLang="fr-FR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2267" y="498894"/>
              <a:ext cx="4723599" cy="3089091"/>
              <a:chOff x="1321963" y="1636798"/>
              <a:chExt cx="5567822" cy="325236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422190" y="1636798"/>
                <a:ext cx="5300662" cy="3252366"/>
                <a:chOff x="335394" y="2425375"/>
                <a:chExt cx="2170884" cy="147002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335394" y="2553052"/>
                  <a:ext cx="2170884" cy="1342348"/>
                </a:xfrm>
                <a:custGeom>
                  <a:avLst/>
                  <a:gdLst>
                    <a:gd name="connsiteX0" fmla="*/ 0 w 1122005"/>
                    <a:gd name="connsiteY0" fmla="*/ 92542 h 925419"/>
                    <a:gd name="connsiteX1" fmla="*/ 92542 w 1122005"/>
                    <a:gd name="connsiteY1" fmla="*/ 0 h 925419"/>
                    <a:gd name="connsiteX2" fmla="*/ 1029463 w 1122005"/>
                    <a:gd name="connsiteY2" fmla="*/ 0 h 925419"/>
                    <a:gd name="connsiteX3" fmla="*/ 1122005 w 1122005"/>
                    <a:gd name="connsiteY3" fmla="*/ 92542 h 925419"/>
                    <a:gd name="connsiteX4" fmla="*/ 1122005 w 1122005"/>
                    <a:gd name="connsiteY4" fmla="*/ 832877 h 925419"/>
                    <a:gd name="connsiteX5" fmla="*/ 1029463 w 1122005"/>
                    <a:gd name="connsiteY5" fmla="*/ 925419 h 925419"/>
                    <a:gd name="connsiteX6" fmla="*/ 92542 w 1122005"/>
                    <a:gd name="connsiteY6" fmla="*/ 925419 h 925419"/>
                    <a:gd name="connsiteX7" fmla="*/ 0 w 1122005"/>
                    <a:gd name="connsiteY7" fmla="*/ 832877 h 925419"/>
                    <a:gd name="connsiteX8" fmla="*/ 0 w 1122005"/>
                    <a:gd name="connsiteY8" fmla="*/ 92542 h 92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005" h="925419">
                      <a:moveTo>
                        <a:pt x="0" y="92542"/>
                      </a:moveTo>
                      <a:cubicBezTo>
                        <a:pt x="0" y="41432"/>
                        <a:pt x="41432" y="0"/>
                        <a:pt x="92542" y="0"/>
                      </a:cubicBezTo>
                      <a:lnTo>
                        <a:pt x="1029463" y="0"/>
                      </a:lnTo>
                      <a:cubicBezTo>
                        <a:pt x="1080573" y="0"/>
                        <a:pt x="1122005" y="41432"/>
                        <a:pt x="1122005" y="92542"/>
                      </a:cubicBezTo>
                      <a:lnTo>
                        <a:pt x="1122005" y="832877"/>
                      </a:lnTo>
                      <a:cubicBezTo>
                        <a:pt x="1122005" y="883987"/>
                        <a:pt x="1080573" y="925419"/>
                        <a:pt x="1029463" y="925419"/>
                      </a:cubicBezTo>
                      <a:lnTo>
                        <a:pt x="92542" y="925419"/>
                      </a:lnTo>
                      <a:cubicBezTo>
                        <a:pt x="41432" y="925419"/>
                        <a:pt x="0" y="883987"/>
                        <a:pt x="0" y="832877"/>
                      </a:cubicBezTo>
                      <a:lnTo>
                        <a:pt x="0" y="92542"/>
                      </a:lnTo>
                      <a:close/>
                    </a:path>
                  </a:pathLst>
                </a:cu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821" tIns="229125" rIns="30821" bIns="30821" numCol="1" spcCol="1270" anchor="t" anchorCtr="0">
                  <a:noAutofit/>
                </a:bodyPr>
                <a:lstStyle/>
                <a:p>
                  <a:pPr marL="57150" lvl="1" indent="-57150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</a:pPr>
                  <a:endParaRPr lang="en-US" sz="16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Freeform 26">
                  <a:hlinkClick r:id="" action="ppaction://noaction"/>
                </p:cNvPr>
                <p:cNvSpPr/>
                <p:nvPr/>
              </p:nvSpPr>
              <p:spPr>
                <a:xfrm>
                  <a:off x="456000" y="2425375"/>
                  <a:ext cx="1956992" cy="231964"/>
                </a:xfrm>
                <a:custGeom>
                  <a:avLst/>
                  <a:gdLst>
                    <a:gd name="connsiteX0" fmla="*/ 0 w 997337"/>
                    <a:gd name="connsiteY0" fmla="*/ 39661 h 396608"/>
                    <a:gd name="connsiteX1" fmla="*/ 39661 w 997337"/>
                    <a:gd name="connsiteY1" fmla="*/ 0 h 396608"/>
                    <a:gd name="connsiteX2" fmla="*/ 957676 w 997337"/>
                    <a:gd name="connsiteY2" fmla="*/ 0 h 396608"/>
                    <a:gd name="connsiteX3" fmla="*/ 997337 w 997337"/>
                    <a:gd name="connsiteY3" fmla="*/ 39661 h 396608"/>
                    <a:gd name="connsiteX4" fmla="*/ 997337 w 997337"/>
                    <a:gd name="connsiteY4" fmla="*/ 356947 h 396608"/>
                    <a:gd name="connsiteX5" fmla="*/ 957676 w 997337"/>
                    <a:gd name="connsiteY5" fmla="*/ 396608 h 396608"/>
                    <a:gd name="connsiteX6" fmla="*/ 39661 w 997337"/>
                    <a:gd name="connsiteY6" fmla="*/ 396608 h 396608"/>
                    <a:gd name="connsiteX7" fmla="*/ 0 w 997337"/>
                    <a:gd name="connsiteY7" fmla="*/ 356947 h 396608"/>
                    <a:gd name="connsiteX8" fmla="*/ 0 w 997337"/>
                    <a:gd name="connsiteY8" fmla="*/ 39661 h 39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7337" h="396608">
                      <a:moveTo>
                        <a:pt x="0" y="39661"/>
                      </a:moveTo>
                      <a:cubicBezTo>
                        <a:pt x="0" y="17757"/>
                        <a:pt x="17757" y="0"/>
                        <a:pt x="39661" y="0"/>
                      </a:cubicBezTo>
                      <a:lnTo>
                        <a:pt x="957676" y="0"/>
                      </a:lnTo>
                      <a:cubicBezTo>
                        <a:pt x="979580" y="0"/>
                        <a:pt x="997337" y="17757"/>
                        <a:pt x="997337" y="39661"/>
                      </a:cubicBezTo>
                      <a:lnTo>
                        <a:pt x="997337" y="356947"/>
                      </a:lnTo>
                      <a:cubicBezTo>
                        <a:pt x="997337" y="378851"/>
                        <a:pt x="979580" y="396608"/>
                        <a:pt x="957676" y="396608"/>
                      </a:cubicBezTo>
                      <a:lnTo>
                        <a:pt x="39661" y="396608"/>
                      </a:lnTo>
                      <a:cubicBezTo>
                        <a:pt x="17757" y="396608"/>
                        <a:pt x="0" y="378851"/>
                        <a:pt x="0" y="356947"/>
                      </a:cubicBezTo>
                      <a:lnTo>
                        <a:pt x="0" y="396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046" tIns="19236" rIns="23046" bIns="19236" numCol="1" spcCol="1270" anchor="ctr" anchorCtr="0">
                  <a:noAutofit/>
                </a:bodyPr>
                <a:lstStyle/>
                <a:p>
                  <a:pPr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dirty="0">
                      <a:solidFill>
                        <a:prstClr val="white"/>
                      </a:solidFill>
                    </a:rPr>
                    <a:t>Kenya - Lake Turkana Wind Power Project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321963" y="2221067"/>
                <a:ext cx="5567822" cy="63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Project cost : EUR 625 million </a:t>
                </a:r>
              </a:p>
              <a:p>
                <a:pPr algn="ctr"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AfDB Financing: EUR 115 million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44391" y="2763562"/>
                <a:ext cx="5017498" cy="199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Project Description: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300" dirty="0">
                    <a:solidFill>
                      <a:srgbClr val="3C7483"/>
                    </a:solidFill>
                  </a:rPr>
                  <a:t>Construction of 300 MW wind farm, comprising of 365 turbines of 850 KW capacity, connected to the power grid </a:t>
                </a:r>
              </a:p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Expected outcomes: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Scale up energy generation to 5,000 MW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Produce 20% of Kenya’s currently installed capacity, closing the energy gap of the country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GHG emissions reduction of 700,000 tons of CO2 per year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85806" y="3689157"/>
              <a:ext cx="4723599" cy="2667193"/>
              <a:chOff x="1321963" y="1636798"/>
              <a:chExt cx="5567822" cy="325236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422190" y="1636798"/>
                <a:ext cx="5300662" cy="3252366"/>
                <a:chOff x="335394" y="2425375"/>
                <a:chExt cx="2170884" cy="1470025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335394" y="2553052"/>
                  <a:ext cx="2170884" cy="1342348"/>
                </a:xfrm>
                <a:custGeom>
                  <a:avLst/>
                  <a:gdLst>
                    <a:gd name="connsiteX0" fmla="*/ 0 w 1122005"/>
                    <a:gd name="connsiteY0" fmla="*/ 92542 h 925419"/>
                    <a:gd name="connsiteX1" fmla="*/ 92542 w 1122005"/>
                    <a:gd name="connsiteY1" fmla="*/ 0 h 925419"/>
                    <a:gd name="connsiteX2" fmla="*/ 1029463 w 1122005"/>
                    <a:gd name="connsiteY2" fmla="*/ 0 h 925419"/>
                    <a:gd name="connsiteX3" fmla="*/ 1122005 w 1122005"/>
                    <a:gd name="connsiteY3" fmla="*/ 92542 h 925419"/>
                    <a:gd name="connsiteX4" fmla="*/ 1122005 w 1122005"/>
                    <a:gd name="connsiteY4" fmla="*/ 832877 h 925419"/>
                    <a:gd name="connsiteX5" fmla="*/ 1029463 w 1122005"/>
                    <a:gd name="connsiteY5" fmla="*/ 925419 h 925419"/>
                    <a:gd name="connsiteX6" fmla="*/ 92542 w 1122005"/>
                    <a:gd name="connsiteY6" fmla="*/ 925419 h 925419"/>
                    <a:gd name="connsiteX7" fmla="*/ 0 w 1122005"/>
                    <a:gd name="connsiteY7" fmla="*/ 832877 h 925419"/>
                    <a:gd name="connsiteX8" fmla="*/ 0 w 1122005"/>
                    <a:gd name="connsiteY8" fmla="*/ 92542 h 92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005" h="925419">
                      <a:moveTo>
                        <a:pt x="0" y="92542"/>
                      </a:moveTo>
                      <a:cubicBezTo>
                        <a:pt x="0" y="41432"/>
                        <a:pt x="41432" y="0"/>
                        <a:pt x="92542" y="0"/>
                      </a:cubicBezTo>
                      <a:lnTo>
                        <a:pt x="1029463" y="0"/>
                      </a:lnTo>
                      <a:cubicBezTo>
                        <a:pt x="1080573" y="0"/>
                        <a:pt x="1122005" y="41432"/>
                        <a:pt x="1122005" y="92542"/>
                      </a:cubicBezTo>
                      <a:lnTo>
                        <a:pt x="1122005" y="832877"/>
                      </a:lnTo>
                      <a:cubicBezTo>
                        <a:pt x="1122005" y="883987"/>
                        <a:pt x="1080573" y="925419"/>
                        <a:pt x="1029463" y="925419"/>
                      </a:cubicBezTo>
                      <a:lnTo>
                        <a:pt x="92542" y="925419"/>
                      </a:lnTo>
                      <a:cubicBezTo>
                        <a:pt x="41432" y="925419"/>
                        <a:pt x="0" y="883987"/>
                        <a:pt x="0" y="832877"/>
                      </a:cubicBezTo>
                      <a:lnTo>
                        <a:pt x="0" y="92542"/>
                      </a:lnTo>
                      <a:close/>
                    </a:path>
                  </a:pathLst>
                </a:cu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821" tIns="229125" rIns="30821" bIns="30821" numCol="1" spcCol="1270" anchor="t" anchorCtr="0">
                  <a:noAutofit/>
                </a:bodyPr>
                <a:lstStyle/>
                <a:p>
                  <a:pPr marL="57150" lvl="1" indent="-57150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</a:pPr>
                  <a:endParaRPr lang="en-US" sz="16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Freeform 47">
                  <a:hlinkClick r:id="" action="ppaction://noaction"/>
                </p:cNvPr>
                <p:cNvSpPr/>
                <p:nvPr/>
              </p:nvSpPr>
              <p:spPr>
                <a:xfrm>
                  <a:off x="456000" y="2425375"/>
                  <a:ext cx="1956992" cy="231964"/>
                </a:xfrm>
                <a:custGeom>
                  <a:avLst/>
                  <a:gdLst>
                    <a:gd name="connsiteX0" fmla="*/ 0 w 997337"/>
                    <a:gd name="connsiteY0" fmla="*/ 39661 h 396608"/>
                    <a:gd name="connsiteX1" fmla="*/ 39661 w 997337"/>
                    <a:gd name="connsiteY1" fmla="*/ 0 h 396608"/>
                    <a:gd name="connsiteX2" fmla="*/ 957676 w 997337"/>
                    <a:gd name="connsiteY2" fmla="*/ 0 h 396608"/>
                    <a:gd name="connsiteX3" fmla="*/ 997337 w 997337"/>
                    <a:gd name="connsiteY3" fmla="*/ 39661 h 396608"/>
                    <a:gd name="connsiteX4" fmla="*/ 997337 w 997337"/>
                    <a:gd name="connsiteY4" fmla="*/ 356947 h 396608"/>
                    <a:gd name="connsiteX5" fmla="*/ 957676 w 997337"/>
                    <a:gd name="connsiteY5" fmla="*/ 396608 h 396608"/>
                    <a:gd name="connsiteX6" fmla="*/ 39661 w 997337"/>
                    <a:gd name="connsiteY6" fmla="*/ 396608 h 396608"/>
                    <a:gd name="connsiteX7" fmla="*/ 0 w 997337"/>
                    <a:gd name="connsiteY7" fmla="*/ 356947 h 396608"/>
                    <a:gd name="connsiteX8" fmla="*/ 0 w 997337"/>
                    <a:gd name="connsiteY8" fmla="*/ 39661 h 39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7337" h="396608">
                      <a:moveTo>
                        <a:pt x="0" y="39661"/>
                      </a:moveTo>
                      <a:cubicBezTo>
                        <a:pt x="0" y="17757"/>
                        <a:pt x="17757" y="0"/>
                        <a:pt x="39661" y="0"/>
                      </a:cubicBezTo>
                      <a:lnTo>
                        <a:pt x="957676" y="0"/>
                      </a:lnTo>
                      <a:cubicBezTo>
                        <a:pt x="979580" y="0"/>
                        <a:pt x="997337" y="17757"/>
                        <a:pt x="997337" y="39661"/>
                      </a:cubicBezTo>
                      <a:lnTo>
                        <a:pt x="997337" y="356947"/>
                      </a:lnTo>
                      <a:cubicBezTo>
                        <a:pt x="997337" y="378851"/>
                        <a:pt x="979580" y="396608"/>
                        <a:pt x="957676" y="396608"/>
                      </a:cubicBezTo>
                      <a:lnTo>
                        <a:pt x="39661" y="396608"/>
                      </a:lnTo>
                      <a:cubicBezTo>
                        <a:pt x="17757" y="396608"/>
                        <a:pt x="0" y="378851"/>
                        <a:pt x="0" y="356947"/>
                      </a:cubicBezTo>
                      <a:lnTo>
                        <a:pt x="0" y="396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046" tIns="19236" rIns="23046" bIns="19236" numCol="1" spcCol="1270" anchor="ctr" anchorCtr="0">
                  <a:noAutofit/>
                </a:bodyPr>
                <a:lstStyle/>
                <a:p>
                  <a:pPr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dirty="0">
                      <a:solidFill>
                        <a:prstClr val="white"/>
                      </a:solidFill>
                    </a:rPr>
                    <a:t>Multinational – </a:t>
                  </a:r>
                  <a:r>
                    <a:rPr lang="en-US" sz="1600" b="1" dirty="0" err="1">
                      <a:solidFill>
                        <a:prstClr val="white"/>
                      </a:solidFill>
                    </a:rPr>
                    <a:t>Nacala</a:t>
                  </a:r>
                  <a:r>
                    <a:rPr lang="en-US" sz="1600" b="1" dirty="0">
                      <a:solidFill>
                        <a:prstClr val="white"/>
                      </a:solidFill>
                    </a:rPr>
                    <a:t> Rail and Port Project</a:t>
                  </a: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1321963" y="2221067"/>
                <a:ext cx="5567822" cy="677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Project cost : USD 4,597 million </a:t>
                </a: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AfDB Financing: USD 300 million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544391" y="2763562"/>
                <a:ext cx="5017498" cy="1820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Project Description: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300" dirty="0">
                    <a:solidFill>
                      <a:srgbClr val="3C7483"/>
                    </a:solidFill>
                  </a:rPr>
                  <a:t>Support the construction/rehabilitation of railway and associated port infrastructure from Mozambique to Malawi </a:t>
                </a:r>
              </a:p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Expected outcomes: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Creation of 1,500 jobs during construction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Facilitate trade and development across the region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CO2 emission reduction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861680" y="497751"/>
              <a:ext cx="4955780" cy="2922813"/>
              <a:chOff x="1668129" y="1636834"/>
              <a:chExt cx="5054724" cy="307729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668129" y="1636834"/>
                <a:ext cx="5054724" cy="3077299"/>
                <a:chOff x="436118" y="2425391"/>
                <a:chExt cx="2070160" cy="1390897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436118" y="2553052"/>
                  <a:ext cx="2070160" cy="1263236"/>
                </a:xfrm>
                <a:custGeom>
                  <a:avLst/>
                  <a:gdLst>
                    <a:gd name="connsiteX0" fmla="*/ 0 w 1122005"/>
                    <a:gd name="connsiteY0" fmla="*/ 92542 h 925419"/>
                    <a:gd name="connsiteX1" fmla="*/ 92542 w 1122005"/>
                    <a:gd name="connsiteY1" fmla="*/ 0 h 925419"/>
                    <a:gd name="connsiteX2" fmla="*/ 1029463 w 1122005"/>
                    <a:gd name="connsiteY2" fmla="*/ 0 h 925419"/>
                    <a:gd name="connsiteX3" fmla="*/ 1122005 w 1122005"/>
                    <a:gd name="connsiteY3" fmla="*/ 92542 h 925419"/>
                    <a:gd name="connsiteX4" fmla="*/ 1122005 w 1122005"/>
                    <a:gd name="connsiteY4" fmla="*/ 832877 h 925419"/>
                    <a:gd name="connsiteX5" fmla="*/ 1029463 w 1122005"/>
                    <a:gd name="connsiteY5" fmla="*/ 925419 h 925419"/>
                    <a:gd name="connsiteX6" fmla="*/ 92542 w 1122005"/>
                    <a:gd name="connsiteY6" fmla="*/ 925419 h 925419"/>
                    <a:gd name="connsiteX7" fmla="*/ 0 w 1122005"/>
                    <a:gd name="connsiteY7" fmla="*/ 832877 h 925419"/>
                    <a:gd name="connsiteX8" fmla="*/ 0 w 1122005"/>
                    <a:gd name="connsiteY8" fmla="*/ 92542 h 92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005" h="925419">
                      <a:moveTo>
                        <a:pt x="0" y="92542"/>
                      </a:moveTo>
                      <a:cubicBezTo>
                        <a:pt x="0" y="41432"/>
                        <a:pt x="41432" y="0"/>
                        <a:pt x="92542" y="0"/>
                      </a:cubicBezTo>
                      <a:lnTo>
                        <a:pt x="1029463" y="0"/>
                      </a:lnTo>
                      <a:cubicBezTo>
                        <a:pt x="1080573" y="0"/>
                        <a:pt x="1122005" y="41432"/>
                        <a:pt x="1122005" y="92542"/>
                      </a:cubicBezTo>
                      <a:lnTo>
                        <a:pt x="1122005" y="832877"/>
                      </a:lnTo>
                      <a:cubicBezTo>
                        <a:pt x="1122005" y="883987"/>
                        <a:pt x="1080573" y="925419"/>
                        <a:pt x="1029463" y="925419"/>
                      </a:cubicBezTo>
                      <a:lnTo>
                        <a:pt x="92542" y="925419"/>
                      </a:lnTo>
                      <a:cubicBezTo>
                        <a:pt x="41432" y="925419"/>
                        <a:pt x="0" y="883987"/>
                        <a:pt x="0" y="832877"/>
                      </a:cubicBezTo>
                      <a:lnTo>
                        <a:pt x="0" y="92542"/>
                      </a:lnTo>
                      <a:close/>
                    </a:path>
                  </a:pathLst>
                </a:cu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821" tIns="229125" rIns="30821" bIns="30821" numCol="1" spcCol="1270" anchor="t" anchorCtr="0">
                  <a:noAutofit/>
                </a:bodyPr>
                <a:lstStyle/>
                <a:p>
                  <a:pPr marL="57150" lvl="1" indent="-57150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</a:pPr>
                  <a:endParaRPr lang="en-US" sz="16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" name="Freeform 53">
                  <a:hlinkClick r:id="" action="ppaction://noaction"/>
                </p:cNvPr>
                <p:cNvSpPr/>
                <p:nvPr/>
              </p:nvSpPr>
              <p:spPr>
                <a:xfrm>
                  <a:off x="473395" y="2425391"/>
                  <a:ext cx="1956992" cy="231964"/>
                </a:xfrm>
                <a:custGeom>
                  <a:avLst/>
                  <a:gdLst>
                    <a:gd name="connsiteX0" fmla="*/ 0 w 997337"/>
                    <a:gd name="connsiteY0" fmla="*/ 39661 h 396608"/>
                    <a:gd name="connsiteX1" fmla="*/ 39661 w 997337"/>
                    <a:gd name="connsiteY1" fmla="*/ 0 h 396608"/>
                    <a:gd name="connsiteX2" fmla="*/ 957676 w 997337"/>
                    <a:gd name="connsiteY2" fmla="*/ 0 h 396608"/>
                    <a:gd name="connsiteX3" fmla="*/ 997337 w 997337"/>
                    <a:gd name="connsiteY3" fmla="*/ 39661 h 396608"/>
                    <a:gd name="connsiteX4" fmla="*/ 997337 w 997337"/>
                    <a:gd name="connsiteY4" fmla="*/ 356947 h 396608"/>
                    <a:gd name="connsiteX5" fmla="*/ 957676 w 997337"/>
                    <a:gd name="connsiteY5" fmla="*/ 396608 h 396608"/>
                    <a:gd name="connsiteX6" fmla="*/ 39661 w 997337"/>
                    <a:gd name="connsiteY6" fmla="*/ 396608 h 396608"/>
                    <a:gd name="connsiteX7" fmla="*/ 0 w 997337"/>
                    <a:gd name="connsiteY7" fmla="*/ 356947 h 396608"/>
                    <a:gd name="connsiteX8" fmla="*/ 0 w 997337"/>
                    <a:gd name="connsiteY8" fmla="*/ 39661 h 39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7337" h="396608">
                      <a:moveTo>
                        <a:pt x="0" y="39661"/>
                      </a:moveTo>
                      <a:cubicBezTo>
                        <a:pt x="0" y="17757"/>
                        <a:pt x="17757" y="0"/>
                        <a:pt x="39661" y="0"/>
                      </a:cubicBezTo>
                      <a:lnTo>
                        <a:pt x="957676" y="0"/>
                      </a:lnTo>
                      <a:cubicBezTo>
                        <a:pt x="979580" y="0"/>
                        <a:pt x="997337" y="17757"/>
                        <a:pt x="997337" y="39661"/>
                      </a:cubicBezTo>
                      <a:lnTo>
                        <a:pt x="997337" y="356947"/>
                      </a:lnTo>
                      <a:cubicBezTo>
                        <a:pt x="997337" y="378851"/>
                        <a:pt x="979580" y="396608"/>
                        <a:pt x="957676" y="396608"/>
                      </a:cubicBezTo>
                      <a:lnTo>
                        <a:pt x="39661" y="396608"/>
                      </a:lnTo>
                      <a:cubicBezTo>
                        <a:pt x="17757" y="396608"/>
                        <a:pt x="0" y="378851"/>
                        <a:pt x="0" y="356947"/>
                      </a:cubicBezTo>
                      <a:lnTo>
                        <a:pt x="0" y="396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046" tIns="19236" rIns="23046" bIns="19236" numCol="1" spcCol="1270" anchor="ctr" anchorCtr="0">
                  <a:noAutofit/>
                </a:bodyPr>
                <a:lstStyle/>
                <a:p>
                  <a:pPr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dirty="0">
                      <a:solidFill>
                        <a:prstClr val="white"/>
                      </a:solidFill>
                    </a:rPr>
                    <a:t>Rwanda – Kigali Bulk Water Supply Project</a:t>
                  </a:r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1668129" y="2234721"/>
                <a:ext cx="4943049" cy="584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Project cost : USD 79.1 million </a:t>
                </a: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AfDB Financing: USD 20 million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871774" y="2863274"/>
                <a:ext cx="4851079" cy="1571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Project Description: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300" dirty="0">
                    <a:solidFill>
                      <a:srgbClr val="3C7483"/>
                    </a:solidFill>
                  </a:rPr>
                  <a:t>Design, build, operate and maintain a 40,000m3/day Bulk Water Facility, south of Kigali</a:t>
                </a:r>
              </a:p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Expected outcomes: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Provide clean potable water and improving public health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One of the first large-scale water supply PPP in Sub Saharan Africa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312462" y="3657654"/>
              <a:ext cx="4776592" cy="2763928"/>
              <a:chOff x="1321963" y="1636795"/>
              <a:chExt cx="5567822" cy="336991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422190" y="1636795"/>
                <a:ext cx="5300662" cy="3369912"/>
                <a:chOff x="335394" y="2425375"/>
                <a:chExt cx="2170884" cy="1523155"/>
              </a:xfrm>
            </p:grpSpPr>
            <p:sp>
              <p:nvSpPr>
                <p:cNvPr id="59" name="Freeform 58"/>
                <p:cNvSpPr/>
                <p:nvPr/>
              </p:nvSpPr>
              <p:spPr>
                <a:xfrm>
                  <a:off x="335394" y="2535874"/>
                  <a:ext cx="2170884" cy="1412656"/>
                </a:xfrm>
                <a:custGeom>
                  <a:avLst/>
                  <a:gdLst>
                    <a:gd name="connsiteX0" fmla="*/ 0 w 1122005"/>
                    <a:gd name="connsiteY0" fmla="*/ 92542 h 925419"/>
                    <a:gd name="connsiteX1" fmla="*/ 92542 w 1122005"/>
                    <a:gd name="connsiteY1" fmla="*/ 0 h 925419"/>
                    <a:gd name="connsiteX2" fmla="*/ 1029463 w 1122005"/>
                    <a:gd name="connsiteY2" fmla="*/ 0 h 925419"/>
                    <a:gd name="connsiteX3" fmla="*/ 1122005 w 1122005"/>
                    <a:gd name="connsiteY3" fmla="*/ 92542 h 925419"/>
                    <a:gd name="connsiteX4" fmla="*/ 1122005 w 1122005"/>
                    <a:gd name="connsiteY4" fmla="*/ 832877 h 925419"/>
                    <a:gd name="connsiteX5" fmla="*/ 1029463 w 1122005"/>
                    <a:gd name="connsiteY5" fmla="*/ 925419 h 925419"/>
                    <a:gd name="connsiteX6" fmla="*/ 92542 w 1122005"/>
                    <a:gd name="connsiteY6" fmla="*/ 925419 h 925419"/>
                    <a:gd name="connsiteX7" fmla="*/ 0 w 1122005"/>
                    <a:gd name="connsiteY7" fmla="*/ 832877 h 925419"/>
                    <a:gd name="connsiteX8" fmla="*/ 0 w 1122005"/>
                    <a:gd name="connsiteY8" fmla="*/ 92542 h 92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22005" h="925419">
                      <a:moveTo>
                        <a:pt x="0" y="92542"/>
                      </a:moveTo>
                      <a:cubicBezTo>
                        <a:pt x="0" y="41432"/>
                        <a:pt x="41432" y="0"/>
                        <a:pt x="92542" y="0"/>
                      </a:cubicBezTo>
                      <a:lnTo>
                        <a:pt x="1029463" y="0"/>
                      </a:lnTo>
                      <a:cubicBezTo>
                        <a:pt x="1080573" y="0"/>
                        <a:pt x="1122005" y="41432"/>
                        <a:pt x="1122005" y="92542"/>
                      </a:cubicBezTo>
                      <a:lnTo>
                        <a:pt x="1122005" y="832877"/>
                      </a:lnTo>
                      <a:cubicBezTo>
                        <a:pt x="1122005" y="883987"/>
                        <a:pt x="1080573" y="925419"/>
                        <a:pt x="1029463" y="925419"/>
                      </a:cubicBezTo>
                      <a:lnTo>
                        <a:pt x="92542" y="925419"/>
                      </a:lnTo>
                      <a:cubicBezTo>
                        <a:pt x="41432" y="925419"/>
                        <a:pt x="0" y="883987"/>
                        <a:pt x="0" y="832877"/>
                      </a:cubicBezTo>
                      <a:lnTo>
                        <a:pt x="0" y="92542"/>
                      </a:lnTo>
                      <a:close/>
                    </a:path>
                  </a:pathLst>
                </a:cu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821" tIns="229125" rIns="30821" bIns="30821" numCol="1" spcCol="1270" anchor="t" anchorCtr="0">
                  <a:noAutofit/>
                </a:bodyPr>
                <a:lstStyle/>
                <a:p>
                  <a:pPr marL="57150" lvl="1" indent="-57150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Tx/>
                    <a:buChar char="••"/>
                  </a:pPr>
                  <a:endParaRPr lang="en-US" sz="16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" name="Freeform 59">
                  <a:hlinkClick r:id="" action="ppaction://noaction"/>
                </p:cNvPr>
                <p:cNvSpPr/>
                <p:nvPr/>
              </p:nvSpPr>
              <p:spPr>
                <a:xfrm>
                  <a:off x="456000" y="2425375"/>
                  <a:ext cx="1956992" cy="231964"/>
                </a:xfrm>
                <a:custGeom>
                  <a:avLst/>
                  <a:gdLst>
                    <a:gd name="connsiteX0" fmla="*/ 0 w 997337"/>
                    <a:gd name="connsiteY0" fmla="*/ 39661 h 396608"/>
                    <a:gd name="connsiteX1" fmla="*/ 39661 w 997337"/>
                    <a:gd name="connsiteY1" fmla="*/ 0 h 396608"/>
                    <a:gd name="connsiteX2" fmla="*/ 957676 w 997337"/>
                    <a:gd name="connsiteY2" fmla="*/ 0 h 396608"/>
                    <a:gd name="connsiteX3" fmla="*/ 997337 w 997337"/>
                    <a:gd name="connsiteY3" fmla="*/ 39661 h 396608"/>
                    <a:gd name="connsiteX4" fmla="*/ 997337 w 997337"/>
                    <a:gd name="connsiteY4" fmla="*/ 356947 h 396608"/>
                    <a:gd name="connsiteX5" fmla="*/ 957676 w 997337"/>
                    <a:gd name="connsiteY5" fmla="*/ 396608 h 396608"/>
                    <a:gd name="connsiteX6" fmla="*/ 39661 w 997337"/>
                    <a:gd name="connsiteY6" fmla="*/ 396608 h 396608"/>
                    <a:gd name="connsiteX7" fmla="*/ 0 w 997337"/>
                    <a:gd name="connsiteY7" fmla="*/ 356947 h 396608"/>
                    <a:gd name="connsiteX8" fmla="*/ 0 w 997337"/>
                    <a:gd name="connsiteY8" fmla="*/ 39661 h 39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7337" h="396608">
                      <a:moveTo>
                        <a:pt x="0" y="39661"/>
                      </a:moveTo>
                      <a:cubicBezTo>
                        <a:pt x="0" y="17757"/>
                        <a:pt x="17757" y="0"/>
                        <a:pt x="39661" y="0"/>
                      </a:cubicBezTo>
                      <a:lnTo>
                        <a:pt x="957676" y="0"/>
                      </a:lnTo>
                      <a:cubicBezTo>
                        <a:pt x="979580" y="0"/>
                        <a:pt x="997337" y="17757"/>
                        <a:pt x="997337" y="39661"/>
                      </a:cubicBezTo>
                      <a:lnTo>
                        <a:pt x="997337" y="356947"/>
                      </a:lnTo>
                      <a:cubicBezTo>
                        <a:pt x="997337" y="378851"/>
                        <a:pt x="979580" y="396608"/>
                        <a:pt x="957676" y="396608"/>
                      </a:cubicBezTo>
                      <a:lnTo>
                        <a:pt x="39661" y="396608"/>
                      </a:lnTo>
                      <a:cubicBezTo>
                        <a:pt x="17757" y="396608"/>
                        <a:pt x="0" y="378851"/>
                        <a:pt x="0" y="356947"/>
                      </a:cubicBezTo>
                      <a:lnTo>
                        <a:pt x="0" y="396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3046" tIns="19236" rIns="23046" bIns="19236" numCol="1" spcCol="1270" anchor="ctr" anchorCtr="0">
                  <a:noAutofit/>
                </a:bodyPr>
                <a:lstStyle/>
                <a:p>
                  <a:pPr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dirty="0">
                      <a:solidFill>
                        <a:prstClr val="white"/>
                      </a:solidFill>
                    </a:rPr>
                    <a:t>Mali - Segou Solar Photovoltaic Power Plant Project</a:t>
                  </a: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1321963" y="2119715"/>
                <a:ext cx="5567822" cy="67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Project cost: EUR 49 million </a:t>
                </a: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en-US" sz="1400" b="1" dirty="0">
                    <a:solidFill>
                      <a:srgbClr val="3C7483"/>
                    </a:solidFill>
                  </a:rPr>
                  <a:t>AfDB financing: EUR 8 million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544391" y="2763562"/>
                <a:ext cx="5017498" cy="199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Project Description: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300" dirty="0">
                    <a:solidFill>
                      <a:srgbClr val="3C7483"/>
                    </a:solidFill>
                  </a:rPr>
                  <a:t>Design, construction and operations of the first large-scale solar photovoltaic plant in Mali. </a:t>
                </a:r>
              </a:p>
              <a:p>
                <a:r>
                  <a:rPr lang="en-US" sz="1300" b="1" u="sng" dirty="0">
                    <a:solidFill>
                      <a:srgbClr val="3C7483"/>
                    </a:solidFill>
                  </a:rPr>
                  <a:t>Expected outcomes: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Expected to add 33 MW to the installed power generation capacity of about 528 MW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55,000 equivalent tons of CO2 avoided each year 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en-US" sz="1300" dirty="0">
                    <a:solidFill>
                      <a:srgbClr val="3C7483"/>
                    </a:solidFill>
                  </a:rPr>
                  <a:t>Produce enough power for approximately 60,000 households</a:t>
                </a:r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4432881" y="966618"/>
              <a:ext cx="1810622" cy="95503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“African Renewable Deal of the Year 2015” award by Thomson Reuters Project Finance International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384727" y="2591601"/>
              <a:ext cx="1717551" cy="95503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“Best deal of the Year in Africa” award by </a:t>
              </a:r>
              <a:r>
                <a:rPr lang="en-US" sz="1200" b="1" dirty="0" err="1">
                  <a:solidFill>
                    <a:prstClr val="white"/>
                  </a:solidFill>
                </a:rPr>
                <a:t>Euromoney</a:t>
              </a:r>
              <a:r>
                <a:rPr lang="en-US" sz="1200" b="1" dirty="0">
                  <a:solidFill>
                    <a:prstClr val="white"/>
                  </a:solidFill>
                </a:rPr>
                <a:t> Award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5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>
            <p:extLst/>
          </p:nvPr>
        </p:nvSpPr>
        <p:spPr>
          <a:xfrm>
            <a:off x="-19054" y="-142875"/>
            <a:ext cx="12201349" cy="1397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Positioning the Bank as the leading arranger of Africa’s syndicated co-financing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10936580" y="6402229"/>
            <a:ext cx="695398" cy="365125"/>
          </a:xfrm>
        </p:spPr>
        <p:txBody>
          <a:bodyPr vert="horz" lIns="91440" tIns="45720" rIns="91440" bIns="45720" rtlCol="0" anchor="ctr"/>
          <a:lstStyle/>
          <a:p>
            <a:fld id="{DF63C995-9F72-49A0-80D8-A4FCDE6D35C5}" type="slidenum">
              <a:rPr lang="fr-FR" sz="1200" b="1">
                <a:solidFill>
                  <a:srgbClr val="3C7483"/>
                </a:solidFill>
                <a:latin typeface="+mn-lt"/>
              </a:rPr>
              <a:pPr/>
              <a:t>5</a:t>
            </a:fld>
            <a:endParaRPr lang="fr-FR" sz="1200" b="1" dirty="0">
              <a:solidFill>
                <a:srgbClr val="3C7483"/>
              </a:solidFill>
              <a:latin typeface="+mn-lt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806556" y="1316693"/>
            <a:ext cx="5289444" cy="5029200"/>
            <a:chOff x="552556" y="1049994"/>
            <a:chExt cx="3525588" cy="4414731"/>
          </a:xfrm>
        </p:grpSpPr>
        <p:grpSp>
          <p:nvGrpSpPr>
            <p:cNvPr id="89" name="Groupe 88"/>
            <p:cNvGrpSpPr/>
            <p:nvPr/>
          </p:nvGrpSpPr>
          <p:grpSpPr>
            <a:xfrm>
              <a:off x="552556" y="1049994"/>
              <a:ext cx="3525588" cy="4414731"/>
              <a:chOff x="3865812" y="962440"/>
              <a:chExt cx="3525588" cy="4852492"/>
            </a:xfrm>
          </p:grpSpPr>
          <p:grpSp>
            <p:nvGrpSpPr>
              <p:cNvPr id="90" name="Groupe 89"/>
              <p:cNvGrpSpPr/>
              <p:nvPr/>
            </p:nvGrpSpPr>
            <p:grpSpPr>
              <a:xfrm>
                <a:off x="3865812" y="962440"/>
                <a:ext cx="3525588" cy="4663104"/>
                <a:chOff x="3865812" y="962440"/>
                <a:chExt cx="3525588" cy="4663104"/>
              </a:xfrm>
            </p:grpSpPr>
            <p:sp>
              <p:nvSpPr>
                <p:cNvPr id="94" name="Rounded Rectangle 3"/>
                <p:cNvSpPr/>
                <p:nvPr/>
              </p:nvSpPr>
              <p:spPr>
                <a:xfrm>
                  <a:off x="3865812" y="962440"/>
                  <a:ext cx="3525588" cy="4663104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5" name="Rounded Rectangle 4"/>
                <p:cNvSpPr>
                  <a:spLocks noChangeAspect="1"/>
                </p:cNvSpPr>
                <p:nvPr/>
              </p:nvSpPr>
              <p:spPr>
                <a:xfrm>
                  <a:off x="3953952" y="1079018"/>
                  <a:ext cx="3349309" cy="442994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sp>
            <p:nvSpPr>
              <p:cNvPr id="91" name="TextBox 7"/>
              <p:cNvSpPr txBox="1"/>
              <p:nvPr/>
            </p:nvSpPr>
            <p:spPr>
              <a:xfrm>
                <a:off x="5121415" y="1157044"/>
                <a:ext cx="1107098" cy="439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477995"/>
                    </a:solidFill>
                  </a:rPr>
                  <a:t>ESKOM</a:t>
                </a:r>
              </a:p>
            </p:txBody>
          </p:sp>
          <p:cxnSp>
            <p:nvCxnSpPr>
              <p:cNvPr id="92" name="Straight Connector 10"/>
              <p:cNvCxnSpPr/>
              <p:nvPr/>
            </p:nvCxnSpPr>
            <p:spPr>
              <a:xfrm>
                <a:off x="4143403" y="1533753"/>
                <a:ext cx="2970405" cy="0"/>
              </a:xfrm>
              <a:prstGeom prst="line">
                <a:avLst/>
              </a:prstGeom>
              <a:ln>
                <a:solidFill>
                  <a:srgbClr val="4779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>
                <a:off x="4140339" y="1995662"/>
                <a:ext cx="3162921" cy="3819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A-Loan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USD 365m (in ZAR) sovereign loan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USD 10m private sector loan</a:t>
                </a:r>
                <a:endParaRPr lang="en-GB" sz="1600" i="1" dirty="0">
                  <a:solidFill>
                    <a:srgbClr val="477995"/>
                  </a:solidFill>
                  <a:cs typeface="Arial" panose="020B0604020202020204" pitchFamily="34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§"/>
                </a:pPr>
                <a:endParaRPr lang="en-GB" sz="1600" i="1" dirty="0">
                  <a:solidFill>
                    <a:srgbClr val="477995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b="1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B-Loan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Bank of China USD 150m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BTMU USD 150m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err="1">
                    <a:solidFill>
                      <a:srgbClr val="477995"/>
                    </a:solidFill>
                    <a:cs typeface="Arial" panose="020B0604020202020204" pitchFamily="34" charset="0"/>
                  </a:rPr>
                  <a:t>Caixa</a:t>
                </a: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 Bank USD 100m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Citi USD 50m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HSBC USD 100m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JPMorgan USD 115m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KFW-</a:t>
                </a:r>
                <a:r>
                  <a:rPr lang="en-US" sz="1600" dirty="0" err="1">
                    <a:solidFill>
                      <a:srgbClr val="477995"/>
                    </a:solidFill>
                    <a:cs typeface="Arial" panose="020B0604020202020204" pitchFamily="34" charset="0"/>
                  </a:rPr>
                  <a:t>Ipex</a:t>
                </a: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 Bank USD 100m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Siemens Financial USD 50m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477995"/>
                    </a:solidFill>
                    <a:cs typeface="Arial" panose="020B0604020202020204" pitchFamily="34" charset="0"/>
                  </a:rPr>
                  <a:t>Standard Chartered Bank USD 150m</a:t>
                </a:r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827083" y="1646818"/>
              <a:ext cx="2971800" cy="320040"/>
            </a:xfrm>
            <a:prstGeom prst="rect">
              <a:avLst/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0" name="Rectangle 86"/>
            <p:cNvSpPr/>
            <p:nvPr/>
          </p:nvSpPr>
          <p:spPr>
            <a:xfrm>
              <a:off x="1367228" y="1649145"/>
              <a:ext cx="19109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1600" b="1" kern="0" dirty="0">
                  <a:solidFill>
                    <a:srgbClr val="477995"/>
                  </a:solidFill>
                </a:rPr>
                <a:t>    USD 965 </a:t>
              </a:r>
              <a:r>
                <a:rPr lang="de-DE" sz="1600" b="1" kern="0" dirty="0" err="1">
                  <a:solidFill>
                    <a:srgbClr val="477995"/>
                  </a:solidFill>
                </a:rPr>
                <a:t>million</a:t>
              </a:r>
              <a:r>
                <a:rPr lang="de-DE" sz="1600" b="1" kern="0" dirty="0">
                  <a:solidFill>
                    <a:srgbClr val="477995"/>
                  </a:solidFill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22272" y="4821023"/>
            <a:ext cx="4343400" cy="738100"/>
            <a:chOff x="4329473" y="5716161"/>
            <a:chExt cx="4343400" cy="738100"/>
          </a:xfrm>
        </p:grpSpPr>
        <p:sp>
          <p:nvSpPr>
            <p:cNvPr id="39" name="Rounded Rectangle 12"/>
            <p:cNvSpPr/>
            <p:nvPr/>
          </p:nvSpPr>
          <p:spPr>
            <a:xfrm>
              <a:off x="4329473" y="5716161"/>
              <a:ext cx="4343400" cy="738100"/>
            </a:xfrm>
            <a:prstGeom prst="roundRect">
              <a:avLst>
                <a:gd name="adj" fmla="val 8511"/>
              </a:avLst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>
                <a:rot lat="21300000" lon="0" rev="0"/>
              </a:camera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TextBox 189"/>
            <p:cNvSpPr txBox="1"/>
            <p:nvPr/>
          </p:nvSpPr>
          <p:spPr>
            <a:xfrm>
              <a:off x="4362926" y="5812316"/>
              <a:ext cx="4233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77995"/>
                  </a:solidFill>
                </a:rPr>
                <a:t>Preferred Creditor Status to benefit commercial lenders</a:t>
              </a:r>
              <a:endParaRPr lang="fr-FR" sz="1600" b="1" dirty="0">
                <a:solidFill>
                  <a:srgbClr val="477995"/>
                </a:solidFill>
              </a:endParaRPr>
            </a:p>
          </p:txBody>
        </p:sp>
      </p:grpSp>
      <p:grpSp>
        <p:nvGrpSpPr>
          <p:cNvPr id="40" name="Group 1"/>
          <p:cNvGrpSpPr/>
          <p:nvPr/>
        </p:nvGrpSpPr>
        <p:grpSpPr>
          <a:xfrm>
            <a:off x="6211657" y="3315426"/>
            <a:ext cx="4343400" cy="738100"/>
            <a:chOff x="4329473" y="5716161"/>
            <a:chExt cx="4343400" cy="738100"/>
          </a:xfrm>
        </p:grpSpPr>
        <p:sp>
          <p:nvSpPr>
            <p:cNvPr id="41" name="Rounded Rectangle 12"/>
            <p:cNvSpPr/>
            <p:nvPr/>
          </p:nvSpPr>
          <p:spPr>
            <a:xfrm>
              <a:off x="4329473" y="5716161"/>
              <a:ext cx="4343400" cy="738100"/>
            </a:xfrm>
            <a:prstGeom prst="roundRect">
              <a:avLst>
                <a:gd name="adj" fmla="val 8511"/>
              </a:avLst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>
                <a:rot lat="21300000" lon="0" rev="0"/>
              </a:camera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TextBox 189"/>
            <p:cNvSpPr txBox="1"/>
            <p:nvPr/>
          </p:nvSpPr>
          <p:spPr>
            <a:xfrm>
              <a:off x="4362926" y="5863116"/>
              <a:ext cx="42331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77995"/>
                  </a:solidFill>
                </a:rPr>
                <a:t>Largest syndicated loan in Africa</a:t>
              </a:r>
              <a:endParaRPr lang="fr-FR" sz="1600" b="1" dirty="0">
                <a:solidFill>
                  <a:srgbClr val="477995"/>
                </a:solidFill>
              </a:endParaRPr>
            </a:p>
          </p:txBody>
        </p:sp>
      </p:grpSp>
      <p:grpSp>
        <p:nvGrpSpPr>
          <p:cNvPr id="43" name="Group 1"/>
          <p:cNvGrpSpPr/>
          <p:nvPr/>
        </p:nvGrpSpPr>
        <p:grpSpPr>
          <a:xfrm>
            <a:off x="7422272" y="1809829"/>
            <a:ext cx="4343400" cy="738100"/>
            <a:chOff x="4329473" y="5716161"/>
            <a:chExt cx="4343400" cy="738100"/>
          </a:xfrm>
        </p:grpSpPr>
        <p:sp>
          <p:nvSpPr>
            <p:cNvPr id="44" name="Rounded Rectangle 12"/>
            <p:cNvSpPr/>
            <p:nvPr/>
          </p:nvSpPr>
          <p:spPr>
            <a:xfrm>
              <a:off x="4329473" y="5716161"/>
              <a:ext cx="4343400" cy="738100"/>
            </a:xfrm>
            <a:prstGeom prst="roundRect">
              <a:avLst>
                <a:gd name="adj" fmla="val 8511"/>
              </a:avLst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>
                <a:rot lat="21300000" lon="0" rev="0"/>
              </a:camera>
              <a:lightRig rig="threePt" dir="t"/>
            </a:scene3d>
            <a:sp3d>
              <a:bevelT w="165100" prst="coolSlant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189"/>
            <p:cNvSpPr txBox="1"/>
            <p:nvPr/>
          </p:nvSpPr>
          <p:spPr>
            <a:xfrm>
              <a:off x="4362926" y="5812316"/>
              <a:ext cx="4233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77995"/>
                  </a:solidFill>
                </a:rPr>
                <a:t>AB/ Loan structures to crowd-in private sector investment</a:t>
              </a:r>
              <a:endParaRPr lang="fr-FR" sz="1600" b="1" dirty="0">
                <a:solidFill>
                  <a:srgbClr val="47799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14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-9803" y="348523"/>
            <a:ext cx="3657600" cy="6211246"/>
            <a:chOff x="222720" y="491892"/>
            <a:chExt cx="3657600" cy="6212864"/>
          </a:xfrm>
        </p:grpSpPr>
        <p:grpSp>
          <p:nvGrpSpPr>
            <p:cNvPr id="3" name="Groupe 2"/>
            <p:cNvGrpSpPr/>
            <p:nvPr/>
          </p:nvGrpSpPr>
          <p:grpSpPr>
            <a:xfrm>
              <a:off x="222720" y="491892"/>
              <a:ext cx="3657600" cy="6212864"/>
              <a:chOff x="397560" y="740921"/>
              <a:chExt cx="1713893" cy="6212864"/>
            </a:xfrm>
            <a:scene3d>
              <a:camera prst="perspectiveHeroicExtremeRightFacing" fov="3900000" zoom="82000">
                <a:rot lat="20400000" lon="21000000" rev="120000"/>
              </a:camera>
              <a:lightRig rig="morning" dir="t">
                <a:rot lat="0" lon="0" rev="20400000"/>
              </a:lightRig>
            </a:scene3d>
          </p:grpSpPr>
          <p:sp>
            <p:nvSpPr>
              <p:cNvPr id="13" name="Forme libre 12"/>
              <p:cNvSpPr/>
              <p:nvPr/>
            </p:nvSpPr>
            <p:spPr>
              <a:xfrm>
                <a:off x="568949" y="1597867"/>
                <a:ext cx="171389" cy="492744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4927444"/>
                    </a:lnTo>
                    <a:lnTo>
                      <a:pt x="171389" y="4927444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Forme libre 4"/>
              <p:cNvSpPr/>
              <p:nvPr/>
            </p:nvSpPr>
            <p:spPr>
              <a:xfrm>
                <a:off x="568949" y="1597867"/>
                <a:ext cx="171389" cy="64271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642710"/>
                    </a:lnTo>
                    <a:lnTo>
                      <a:pt x="171389" y="642710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orme libre 5"/>
              <p:cNvSpPr/>
              <p:nvPr/>
            </p:nvSpPr>
            <p:spPr>
              <a:xfrm>
                <a:off x="646828" y="1812104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9846" tIns="68261" rIns="89846" bIns="68261" numCol="1" spcCol="1270" anchor="ctr" anchorCtr="0">
                <a:noAutofit/>
              </a:bodyPr>
              <a:lstStyle/>
              <a:p>
                <a:pPr algn="ctr" defTabSz="15108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3399"/>
              </a:p>
            </p:txBody>
          </p:sp>
          <p:sp>
            <p:nvSpPr>
              <p:cNvPr id="7" name="Forme libre 6"/>
              <p:cNvSpPr/>
              <p:nvPr/>
            </p:nvSpPr>
            <p:spPr>
              <a:xfrm>
                <a:off x="568949" y="1597867"/>
                <a:ext cx="171389" cy="171389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13893"/>
                    </a:lnTo>
                    <a:lnTo>
                      <a:pt x="171389" y="1713893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orme libre 7"/>
              <p:cNvSpPr/>
              <p:nvPr/>
            </p:nvSpPr>
            <p:spPr>
              <a:xfrm>
                <a:off x="646828" y="2883288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9846" tIns="68261" rIns="89846" bIns="68261" numCol="1" spcCol="1270" anchor="ctr" anchorCtr="0">
                <a:noAutofit/>
              </a:bodyPr>
              <a:lstStyle/>
              <a:p>
                <a:pPr algn="ctr" defTabSz="15108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3399"/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568949" y="1597867"/>
                <a:ext cx="171389" cy="278507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785077"/>
                    </a:lnTo>
                    <a:lnTo>
                      <a:pt x="171389" y="2785077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orme libre 9"/>
              <p:cNvSpPr/>
              <p:nvPr/>
            </p:nvSpPr>
            <p:spPr>
              <a:xfrm>
                <a:off x="646828" y="3954471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509" tIns="86037" rIns="116509" bIns="86037" numCol="1" spcCol="1270" anchor="ctr" anchorCtr="0">
                <a:noAutofit/>
              </a:bodyPr>
              <a:lstStyle/>
              <a:p>
                <a:pPr algn="ctr" defTabSz="21329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799"/>
              </a:p>
            </p:txBody>
          </p:sp>
          <p:sp>
            <p:nvSpPr>
              <p:cNvPr id="11" name="Forme libre 10"/>
              <p:cNvSpPr/>
              <p:nvPr/>
            </p:nvSpPr>
            <p:spPr>
              <a:xfrm>
                <a:off x="568949" y="1597867"/>
                <a:ext cx="171389" cy="385626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856260"/>
                    </a:lnTo>
                    <a:lnTo>
                      <a:pt x="171389" y="3856260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orme libre 11"/>
              <p:cNvSpPr/>
              <p:nvPr/>
            </p:nvSpPr>
            <p:spPr>
              <a:xfrm>
                <a:off x="646828" y="5025655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509" tIns="86037" rIns="116509" bIns="86037" numCol="1" spcCol="1270" anchor="ctr" anchorCtr="0">
                <a:noAutofit/>
              </a:bodyPr>
              <a:lstStyle/>
              <a:p>
                <a:pPr algn="ctr" defTabSz="21329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799"/>
              </a:p>
            </p:txBody>
          </p:sp>
          <p:sp>
            <p:nvSpPr>
              <p:cNvPr id="14" name="Forme libre 13"/>
              <p:cNvSpPr/>
              <p:nvPr/>
            </p:nvSpPr>
            <p:spPr>
              <a:xfrm>
                <a:off x="646828" y="6096839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509" tIns="86037" rIns="116509" bIns="86037" numCol="1" spcCol="1270" anchor="ctr" anchorCtr="0">
                <a:noAutofit/>
              </a:bodyPr>
              <a:lstStyle/>
              <a:p>
                <a:pPr algn="ctr" defTabSz="21329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799"/>
              </a:p>
            </p:txBody>
          </p:sp>
          <p:sp>
            <p:nvSpPr>
              <p:cNvPr id="4" name="Forme libre 3"/>
              <p:cNvSpPr/>
              <p:nvPr/>
            </p:nvSpPr>
            <p:spPr>
              <a:xfrm>
                <a:off x="397560" y="740921"/>
                <a:ext cx="1713893" cy="856946"/>
              </a:xfrm>
              <a:custGeom>
                <a:avLst/>
                <a:gdLst>
                  <a:gd name="connsiteX0" fmla="*/ 0 w 1713893"/>
                  <a:gd name="connsiteY0" fmla="*/ 85695 h 856946"/>
                  <a:gd name="connsiteX1" fmla="*/ 85695 w 1713893"/>
                  <a:gd name="connsiteY1" fmla="*/ 0 h 856946"/>
                  <a:gd name="connsiteX2" fmla="*/ 1628198 w 1713893"/>
                  <a:gd name="connsiteY2" fmla="*/ 0 h 856946"/>
                  <a:gd name="connsiteX3" fmla="*/ 1713893 w 1713893"/>
                  <a:gd name="connsiteY3" fmla="*/ 85695 h 856946"/>
                  <a:gd name="connsiteX4" fmla="*/ 1713893 w 1713893"/>
                  <a:gd name="connsiteY4" fmla="*/ 771251 h 856946"/>
                  <a:gd name="connsiteX5" fmla="*/ 1628198 w 1713893"/>
                  <a:gd name="connsiteY5" fmla="*/ 856946 h 856946"/>
                  <a:gd name="connsiteX6" fmla="*/ 85695 w 1713893"/>
                  <a:gd name="connsiteY6" fmla="*/ 856946 h 856946"/>
                  <a:gd name="connsiteX7" fmla="*/ 0 w 1713893"/>
                  <a:gd name="connsiteY7" fmla="*/ 771251 h 856946"/>
                  <a:gd name="connsiteX8" fmla="*/ 0 w 1713893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3893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628198" y="0"/>
                    </a:lnTo>
                    <a:cubicBezTo>
                      <a:pt x="1675526" y="0"/>
                      <a:pt x="1713893" y="38367"/>
                      <a:pt x="1713893" y="85695"/>
                    </a:cubicBezTo>
                    <a:lnTo>
                      <a:pt x="1713893" y="771251"/>
                    </a:lnTo>
                    <a:cubicBezTo>
                      <a:pt x="1713893" y="818579"/>
                      <a:pt x="1675526" y="856946"/>
                      <a:pt x="1628198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gradFill>
                <a:gsLst>
                  <a:gs pos="71650">
                    <a:srgbClr val="448ED1"/>
                  </a:gs>
                  <a:gs pos="26650">
                    <a:srgbClr val="448ED1"/>
                  </a:gs>
                  <a:gs pos="0">
                    <a:srgbClr val="01539D"/>
                  </a:gs>
                  <a:gs pos="50000">
                    <a:srgbClr val="7EC1FE"/>
                  </a:gs>
                  <a:gs pos="100000">
                    <a:srgbClr val="01539D"/>
                  </a:gs>
                </a:gsLst>
                <a:path path="circle">
                  <a:fillToRect r="100000" b="100000"/>
                </a:path>
              </a:gradFill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82" tIns="78419" rIns="105082" bIns="78419" numCol="1" spcCol="1270" anchor="ctr" anchorCtr="0">
                <a:noAutofit/>
              </a:bodyPr>
              <a:lstStyle/>
              <a:p>
                <a:pPr algn="ctr" defTabSz="186634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199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210524">
              <a:off x="895305" y="1529377"/>
              <a:ext cx="2031069" cy="33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Government Benefits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4151" y="5646216"/>
              <a:ext cx="2510579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No additional contingent liability to the country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6716" y="3824524"/>
              <a:ext cx="2175593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Facilitates privatizations </a:t>
              </a:r>
            </a:p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and PPPs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14771" y="4709454"/>
              <a:ext cx="2175368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Project benefits from Bank’s safeguards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 rot="180000">
              <a:off x="1028461" y="2235687"/>
              <a:ext cx="2110481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Leverages country </a:t>
              </a:r>
            </a:p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borrowing program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5906" y="2985956"/>
              <a:ext cx="1634822" cy="5233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buSzPct val="90000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Risk sharing with private sector</a:t>
              </a:r>
            </a:p>
          </p:txBody>
        </p:sp>
      </p:grpSp>
      <p:grpSp>
        <p:nvGrpSpPr>
          <p:cNvPr id="82" name="Groupe 81"/>
          <p:cNvGrpSpPr/>
          <p:nvPr/>
        </p:nvGrpSpPr>
        <p:grpSpPr>
          <a:xfrm rot="21198819">
            <a:off x="3115276" y="388294"/>
            <a:ext cx="3657600" cy="6211246"/>
            <a:chOff x="222720" y="491892"/>
            <a:chExt cx="3657600" cy="6212864"/>
          </a:xfrm>
        </p:grpSpPr>
        <p:grpSp>
          <p:nvGrpSpPr>
            <p:cNvPr id="83" name="Groupe 82"/>
            <p:cNvGrpSpPr/>
            <p:nvPr/>
          </p:nvGrpSpPr>
          <p:grpSpPr>
            <a:xfrm>
              <a:off x="222720" y="491892"/>
              <a:ext cx="3657600" cy="6212864"/>
              <a:chOff x="397560" y="740921"/>
              <a:chExt cx="1713893" cy="6212864"/>
            </a:xfrm>
            <a:scene3d>
              <a:camera prst="perspectiveHeroicExtremeRightFacing" fov="3900000" zoom="82000">
                <a:rot lat="20400000" lon="21000000" rev="120000"/>
              </a:camera>
              <a:lightRig rig="morning" dir="t">
                <a:rot lat="0" lon="0" rev="20400000"/>
              </a:lightRig>
            </a:scene3d>
          </p:grpSpPr>
          <p:sp>
            <p:nvSpPr>
              <p:cNvPr id="90" name="Forme libre 89"/>
              <p:cNvSpPr/>
              <p:nvPr/>
            </p:nvSpPr>
            <p:spPr>
              <a:xfrm>
                <a:off x="397560" y="740921"/>
                <a:ext cx="1713893" cy="856946"/>
              </a:xfrm>
              <a:custGeom>
                <a:avLst/>
                <a:gdLst>
                  <a:gd name="connsiteX0" fmla="*/ 0 w 1713893"/>
                  <a:gd name="connsiteY0" fmla="*/ 85695 h 856946"/>
                  <a:gd name="connsiteX1" fmla="*/ 85695 w 1713893"/>
                  <a:gd name="connsiteY1" fmla="*/ 0 h 856946"/>
                  <a:gd name="connsiteX2" fmla="*/ 1628198 w 1713893"/>
                  <a:gd name="connsiteY2" fmla="*/ 0 h 856946"/>
                  <a:gd name="connsiteX3" fmla="*/ 1713893 w 1713893"/>
                  <a:gd name="connsiteY3" fmla="*/ 85695 h 856946"/>
                  <a:gd name="connsiteX4" fmla="*/ 1713893 w 1713893"/>
                  <a:gd name="connsiteY4" fmla="*/ 771251 h 856946"/>
                  <a:gd name="connsiteX5" fmla="*/ 1628198 w 1713893"/>
                  <a:gd name="connsiteY5" fmla="*/ 856946 h 856946"/>
                  <a:gd name="connsiteX6" fmla="*/ 85695 w 1713893"/>
                  <a:gd name="connsiteY6" fmla="*/ 856946 h 856946"/>
                  <a:gd name="connsiteX7" fmla="*/ 0 w 1713893"/>
                  <a:gd name="connsiteY7" fmla="*/ 771251 h 856946"/>
                  <a:gd name="connsiteX8" fmla="*/ 0 w 1713893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3893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628198" y="0"/>
                    </a:lnTo>
                    <a:cubicBezTo>
                      <a:pt x="1675526" y="0"/>
                      <a:pt x="1713893" y="38367"/>
                      <a:pt x="1713893" y="85695"/>
                    </a:cubicBezTo>
                    <a:lnTo>
                      <a:pt x="1713893" y="771251"/>
                    </a:lnTo>
                    <a:cubicBezTo>
                      <a:pt x="1713893" y="818579"/>
                      <a:pt x="1675526" y="856946"/>
                      <a:pt x="1628198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gradFill>
                <a:gsLst>
                  <a:gs pos="71650">
                    <a:srgbClr val="448ED1"/>
                  </a:gs>
                  <a:gs pos="26650">
                    <a:srgbClr val="448ED1"/>
                  </a:gs>
                  <a:gs pos="0">
                    <a:srgbClr val="01539D"/>
                  </a:gs>
                  <a:gs pos="50000">
                    <a:srgbClr val="7EC1FE"/>
                  </a:gs>
                  <a:gs pos="100000">
                    <a:srgbClr val="01539D"/>
                  </a:gs>
                </a:gsLst>
                <a:path path="circle">
                  <a:fillToRect r="100000" b="100000"/>
                </a:path>
              </a:gradFill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5082" tIns="78419" rIns="105082" bIns="78419" numCol="1" spcCol="1270" anchor="ctr" anchorCtr="0">
                <a:noAutofit/>
              </a:bodyPr>
              <a:lstStyle/>
              <a:p>
                <a:pPr algn="ctr" defTabSz="186634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199"/>
              </a:p>
            </p:txBody>
          </p:sp>
          <p:sp>
            <p:nvSpPr>
              <p:cNvPr id="91" name="Forme libre 90"/>
              <p:cNvSpPr/>
              <p:nvPr/>
            </p:nvSpPr>
            <p:spPr>
              <a:xfrm>
                <a:off x="568949" y="1597867"/>
                <a:ext cx="171389" cy="64271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642710"/>
                    </a:lnTo>
                    <a:lnTo>
                      <a:pt x="171389" y="642710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Forme libre 91"/>
              <p:cNvSpPr/>
              <p:nvPr/>
            </p:nvSpPr>
            <p:spPr>
              <a:xfrm>
                <a:off x="646828" y="1812104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9846" tIns="68261" rIns="89846" bIns="68261" numCol="1" spcCol="1270" anchor="ctr" anchorCtr="0">
                <a:noAutofit/>
              </a:bodyPr>
              <a:lstStyle/>
              <a:p>
                <a:pPr algn="ctr" defTabSz="15108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3399"/>
              </a:p>
            </p:txBody>
          </p:sp>
          <p:sp>
            <p:nvSpPr>
              <p:cNvPr id="93" name="Forme libre 92"/>
              <p:cNvSpPr/>
              <p:nvPr/>
            </p:nvSpPr>
            <p:spPr>
              <a:xfrm>
                <a:off x="568949" y="1597867"/>
                <a:ext cx="171389" cy="171389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13893"/>
                    </a:lnTo>
                    <a:lnTo>
                      <a:pt x="171389" y="1713893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4" name="Forme libre 93"/>
              <p:cNvSpPr/>
              <p:nvPr/>
            </p:nvSpPr>
            <p:spPr>
              <a:xfrm>
                <a:off x="646828" y="2883288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9846" tIns="68261" rIns="89846" bIns="68261" numCol="1" spcCol="1270" anchor="ctr" anchorCtr="0">
                <a:noAutofit/>
              </a:bodyPr>
              <a:lstStyle/>
              <a:p>
                <a:pPr algn="ctr" defTabSz="151084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3399"/>
              </a:p>
            </p:txBody>
          </p:sp>
          <p:sp>
            <p:nvSpPr>
              <p:cNvPr id="95" name="Forme libre 94"/>
              <p:cNvSpPr/>
              <p:nvPr/>
            </p:nvSpPr>
            <p:spPr>
              <a:xfrm>
                <a:off x="568949" y="1597867"/>
                <a:ext cx="171389" cy="278507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785077"/>
                    </a:lnTo>
                    <a:lnTo>
                      <a:pt x="171389" y="2785077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6" name="Forme libre 95"/>
              <p:cNvSpPr/>
              <p:nvPr/>
            </p:nvSpPr>
            <p:spPr>
              <a:xfrm>
                <a:off x="646828" y="3954471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509" tIns="86037" rIns="116509" bIns="86037" numCol="1" spcCol="1270" anchor="ctr" anchorCtr="0">
                <a:noAutofit/>
              </a:bodyPr>
              <a:lstStyle/>
              <a:p>
                <a:pPr algn="ctr" defTabSz="21329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799"/>
              </a:p>
            </p:txBody>
          </p:sp>
          <p:sp>
            <p:nvSpPr>
              <p:cNvPr id="97" name="Forme libre 96"/>
              <p:cNvSpPr/>
              <p:nvPr/>
            </p:nvSpPr>
            <p:spPr>
              <a:xfrm>
                <a:off x="568949" y="1597867"/>
                <a:ext cx="171389" cy="385626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856260"/>
                    </a:lnTo>
                    <a:lnTo>
                      <a:pt x="171389" y="3856260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8" name="Forme libre 97"/>
              <p:cNvSpPr/>
              <p:nvPr/>
            </p:nvSpPr>
            <p:spPr>
              <a:xfrm>
                <a:off x="646828" y="5025655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509" tIns="86037" rIns="116509" bIns="86037" numCol="1" spcCol="1270" anchor="ctr" anchorCtr="0">
                <a:noAutofit/>
              </a:bodyPr>
              <a:lstStyle/>
              <a:p>
                <a:pPr algn="ctr" defTabSz="21329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799"/>
              </a:p>
            </p:txBody>
          </p:sp>
          <p:sp>
            <p:nvSpPr>
              <p:cNvPr id="99" name="Forme libre 98"/>
              <p:cNvSpPr/>
              <p:nvPr/>
            </p:nvSpPr>
            <p:spPr>
              <a:xfrm>
                <a:off x="568949" y="1597867"/>
                <a:ext cx="171389" cy="492744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4927444"/>
                    </a:lnTo>
                    <a:lnTo>
                      <a:pt x="171389" y="4927444"/>
                    </a:lnTo>
                  </a:path>
                </a:pathLst>
              </a:custGeom>
              <a:noFill/>
              <a:sp3d z="-40000" prstMaterial="matte"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0" name="Forme libre 99"/>
              <p:cNvSpPr/>
              <p:nvPr/>
            </p:nvSpPr>
            <p:spPr>
              <a:xfrm>
                <a:off x="646828" y="6096839"/>
                <a:ext cx="1371115" cy="856946"/>
              </a:xfrm>
              <a:custGeom>
                <a:avLst/>
                <a:gdLst>
                  <a:gd name="connsiteX0" fmla="*/ 0 w 1371115"/>
                  <a:gd name="connsiteY0" fmla="*/ 85695 h 856946"/>
                  <a:gd name="connsiteX1" fmla="*/ 85695 w 1371115"/>
                  <a:gd name="connsiteY1" fmla="*/ 0 h 856946"/>
                  <a:gd name="connsiteX2" fmla="*/ 1285420 w 1371115"/>
                  <a:gd name="connsiteY2" fmla="*/ 0 h 856946"/>
                  <a:gd name="connsiteX3" fmla="*/ 1371115 w 1371115"/>
                  <a:gd name="connsiteY3" fmla="*/ 85695 h 856946"/>
                  <a:gd name="connsiteX4" fmla="*/ 1371115 w 1371115"/>
                  <a:gd name="connsiteY4" fmla="*/ 771251 h 856946"/>
                  <a:gd name="connsiteX5" fmla="*/ 1285420 w 1371115"/>
                  <a:gd name="connsiteY5" fmla="*/ 856946 h 856946"/>
                  <a:gd name="connsiteX6" fmla="*/ 85695 w 1371115"/>
                  <a:gd name="connsiteY6" fmla="*/ 856946 h 856946"/>
                  <a:gd name="connsiteX7" fmla="*/ 0 w 1371115"/>
                  <a:gd name="connsiteY7" fmla="*/ 771251 h 856946"/>
                  <a:gd name="connsiteX8" fmla="*/ 0 w 1371115"/>
                  <a:gd name="connsiteY8" fmla="*/ 85695 h 85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1115" h="856946">
                    <a:moveTo>
                      <a:pt x="0" y="85695"/>
                    </a:moveTo>
                    <a:cubicBezTo>
                      <a:pt x="0" y="38367"/>
                      <a:pt x="38367" y="0"/>
                      <a:pt x="85695" y="0"/>
                    </a:cubicBezTo>
                    <a:lnTo>
                      <a:pt x="1285420" y="0"/>
                    </a:lnTo>
                    <a:cubicBezTo>
                      <a:pt x="1332748" y="0"/>
                      <a:pt x="1371115" y="38367"/>
                      <a:pt x="1371115" y="85695"/>
                    </a:cubicBezTo>
                    <a:lnTo>
                      <a:pt x="1371115" y="771251"/>
                    </a:lnTo>
                    <a:cubicBezTo>
                      <a:pt x="1371115" y="818579"/>
                      <a:pt x="1332748" y="856946"/>
                      <a:pt x="1285420" y="856946"/>
                    </a:cubicBezTo>
                    <a:lnTo>
                      <a:pt x="85695" y="856946"/>
                    </a:lnTo>
                    <a:cubicBezTo>
                      <a:pt x="38367" y="856946"/>
                      <a:pt x="0" y="818579"/>
                      <a:pt x="0" y="771251"/>
                    </a:cubicBezTo>
                    <a:lnTo>
                      <a:pt x="0" y="85695"/>
                    </a:lnTo>
                    <a:close/>
                  </a:path>
                </a:pathLst>
              </a:custGeom>
              <a:solidFill>
                <a:schemeClr val="bg1">
                  <a:alpha val="90000"/>
                </a:schemeClr>
              </a:solidFill>
              <a:sp3d z="-152400" extrusionH="63500" prstMaterial="matte">
                <a:bevelT w="44450" h="6350" prst="relaxedInset"/>
                <a:contourClr>
                  <a:schemeClr val="bg1"/>
                </a:contourClr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509" tIns="86037" rIns="116509" bIns="86037" numCol="1" spcCol="1270" anchor="ctr" anchorCtr="0">
                <a:noAutofit/>
              </a:bodyPr>
              <a:lstStyle/>
              <a:p>
                <a:pPr algn="ctr" defTabSz="21329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4799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 rot="200460">
              <a:off x="845920" y="1507593"/>
              <a:ext cx="2121695" cy="338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Private Sector Benefits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rot="21468183">
              <a:off x="1097592" y="5680418"/>
              <a:ext cx="2242163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Provides lender confidence to invest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36947" y="3790863"/>
              <a:ext cx="2175593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Project benefits from Bank’s safeguards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91555" y="4701733"/>
              <a:ext cx="2175368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Reinforces government undertakings</a:t>
              </a:r>
            </a:p>
          </p:txBody>
        </p:sp>
        <p:sp>
          <p:nvSpPr>
            <p:cNvPr id="88" name="Rectangle 87"/>
            <p:cNvSpPr/>
            <p:nvPr/>
          </p:nvSpPr>
          <p:spPr>
            <a:xfrm rot="180000">
              <a:off x="1030675" y="2213683"/>
              <a:ext cx="1956887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Mitigates some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lending risks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180000">
              <a:off x="1039768" y="2978791"/>
              <a:ext cx="2189164" cy="523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Improves a project’s financial viability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085198" y="3547929"/>
            <a:ext cx="4557921" cy="2559653"/>
            <a:chOff x="6976728" y="3409782"/>
            <a:chExt cx="4663440" cy="2846676"/>
          </a:xfrm>
        </p:grpSpPr>
        <p:grpSp>
          <p:nvGrpSpPr>
            <p:cNvPr id="102" name="Group 25"/>
            <p:cNvGrpSpPr/>
            <p:nvPr/>
          </p:nvGrpSpPr>
          <p:grpSpPr>
            <a:xfrm>
              <a:off x="6976728" y="3409782"/>
              <a:ext cx="2257135" cy="1364582"/>
              <a:chOff x="1219200" y="1511811"/>
              <a:chExt cx="3171790" cy="1920240"/>
            </a:xfrm>
          </p:grpSpPr>
          <p:grpSp>
            <p:nvGrpSpPr>
              <p:cNvPr id="119" name="Group 15"/>
              <p:cNvGrpSpPr/>
              <p:nvPr/>
            </p:nvGrpSpPr>
            <p:grpSpPr>
              <a:xfrm>
                <a:off x="1219200" y="1511811"/>
                <a:ext cx="3171790" cy="1920240"/>
                <a:chOff x="1219200" y="1642436"/>
                <a:chExt cx="3171790" cy="1920240"/>
              </a:xfrm>
            </p:grpSpPr>
            <p:sp>
              <p:nvSpPr>
                <p:cNvPr id="121" name="Freeform 10"/>
                <p:cNvSpPr>
                  <a:spLocks/>
                </p:cNvSpPr>
                <p:nvPr/>
              </p:nvSpPr>
              <p:spPr bwMode="auto">
                <a:xfrm>
                  <a:off x="1219200" y="1642436"/>
                  <a:ext cx="3171790" cy="1920240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5664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 w="9">
                  <a:solidFill>
                    <a:srgbClr val="00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/>
                <a:lstStyle/>
                <a:p>
                  <a:endParaRPr lang="en-US" sz="1600" dirty="0">
                    <a:latin typeface="Calibri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397172" y="1718636"/>
                  <a:ext cx="2826870" cy="381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lumMod val="85000"/>
                        <a:alpha val="35000"/>
                      </a:schemeClr>
                    </a:gs>
                    <a:gs pos="100000">
                      <a:schemeClr val="bg1">
                        <a:lumMod val="95000"/>
                        <a:alpha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0" name="TextBox 19"/>
              <p:cNvSpPr txBox="1"/>
              <p:nvPr/>
            </p:nvSpPr>
            <p:spPr>
              <a:xfrm>
                <a:off x="1435927" y="1896206"/>
                <a:ext cx="2755074" cy="115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Inability to repatriate </a:t>
                </a:r>
                <a:b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or convert currency earned in the country </a:t>
                </a:r>
              </a:p>
            </p:txBody>
          </p:sp>
        </p:grpSp>
        <p:grpSp>
          <p:nvGrpSpPr>
            <p:cNvPr id="103" name="Group 18"/>
            <p:cNvGrpSpPr/>
            <p:nvPr/>
          </p:nvGrpSpPr>
          <p:grpSpPr>
            <a:xfrm>
              <a:off x="9383034" y="3409782"/>
              <a:ext cx="2257134" cy="1364582"/>
              <a:chOff x="4600610" y="1511811"/>
              <a:chExt cx="3171790" cy="1920240"/>
            </a:xfrm>
          </p:grpSpPr>
          <p:grpSp>
            <p:nvGrpSpPr>
              <p:cNvPr id="115" name="Group 16"/>
              <p:cNvGrpSpPr/>
              <p:nvPr/>
            </p:nvGrpSpPr>
            <p:grpSpPr>
              <a:xfrm>
                <a:off x="4600610" y="1511811"/>
                <a:ext cx="3171790" cy="1920240"/>
                <a:chOff x="4600610" y="1642436"/>
                <a:chExt cx="3171790" cy="1920240"/>
              </a:xfrm>
            </p:grpSpPr>
            <p:sp>
              <p:nvSpPr>
                <p:cNvPr id="117" name="Freeform 10"/>
                <p:cNvSpPr>
                  <a:spLocks/>
                </p:cNvSpPr>
                <p:nvPr/>
              </p:nvSpPr>
              <p:spPr bwMode="auto">
                <a:xfrm flipH="1">
                  <a:off x="4600610" y="1642436"/>
                  <a:ext cx="3171790" cy="1920240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5664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 w="9">
                  <a:solidFill>
                    <a:srgbClr val="00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/>
                <a:lstStyle/>
                <a:p>
                  <a:endParaRPr lang="en-US" sz="1600" dirty="0">
                    <a:latin typeface="Calibri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4787878" y="1718636"/>
                  <a:ext cx="2826871" cy="381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lumMod val="85000"/>
                        <a:alpha val="35000"/>
                      </a:schemeClr>
                    </a:gs>
                    <a:gs pos="100000">
                      <a:schemeClr val="bg1">
                        <a:lumMod val="95000"/>
                        <a:alpha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6" name="TextBox 20"/>
              <p:cNvSpPr txBox="1"/>
              <p:nvPr/>
            </p:nvSpPr>
            <p:spPr>
              <a:xfrm>
                <a:off x="4765180" y="1730910"/>
                <a:ext cx="2849569" cy="1493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Confiscation, expropriation, nationalization and deprivation</a:t>
                </a:r>
              </a:p>
            </p:txBody>
          </p:sp>
        </p:grpSp>
        <p:grpSp>
          <p:nvGrpSpPr>
            <p:cNvPr id="104" name="Group 24"/>
            <p:cNvGrpSpPr/>
            <p:nvPr/>
          </p:nvGrpSpPr>
          <p:grpSpPr>
            <a:xfrm>
              <a:off x="6976728" y="4891876"/>
              <a:ext cx="2257135" cy="1364582"/>
              <a:chOff x="1219200" y="3917881"/>
              <a:chExt cx="3171790" cy="1920240"/>
            </a:xfrm>
          </p:grpSpPr>
          <p:grpSp>
            <p:nvGrpSpPr>
              <p:cNvPr id="111" name="Group 17"/>
              <p:cNvGrpSpPr/>
              <p:nvPr/>
            </p:nvGrpSpPr>
            <p:grpSpPr>
              <a:xfrm>
                <a:off x="1219200" y="3917881"/>
                <a:ext cx="3171790" cy="1920240"/>
                <a:chOff x="1219200" y="4048506"/>
                <a:chExt cx="3171790" cy="1920240"/>
              </a:xfrm>
            </p:grpSpPr>
            <p:sp>
              <p:nvSpPr>
                <p:cNvPr id="113" name="Freeform 10"/>
                <p:cNvSpPr>
                  <a:spLocks/>
                </p:cNvSpPr>
                <p:nvPr/>
              </p:nvSpPr>
              <p:spPr bwMode="auto">
                <a:xfrm flipV="1">
                  <a:off x="1219200" y="4048506"/>
                  <a:ext cx="3171790" cy="1920240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5664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 w="9">
                  <a:solidFill>
                    <a:srgbClr val="00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txBody>
                <a:bodyPr/>
                <a:lstStyle/>
                <a:p>
                  <a:endParaRPr lang="en-US" sz="1600" dirty="0">
                    <a:latin typeface="Calibri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384449" y="4157036"/>
                  <a:ext cx="2826871" cy="381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lumMod val="85000"/>
                        <a:alpha val="35000"/>
                      </a:schemeClr>
                    </a:gs>
                    <a:gs pos="100000">
                      <a:schemeClr val="bg1">
                        <a:lumMod val="95000"/>
                        <a:alpha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12" name="TextBox 21"/>
              <p:cNvSpPr txBox="1"/>
              <p:nvPr/>
            </p:nvSpPr>
            <p:spPr>
              <a:xfrm>
                <a:off x="1271997" y="4480197"/>
                <a:ext cx="3088483" cy="81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Not honoring </a:t>
                </a:r>
                <a:b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contractual obligations</a:t>
                </a:r>
              </a:p>
            </p:txBody>
          </p:sp>
        </p:grpSp>
        <p:grpSp>
          <p:nvGrpSpPr>
            <p:cNvPr id="105" name="Group 23"/>
            <p:cNvGrpSpPr/>
            <p:nvPr/>
          </p:nvGrpSpPr>
          <p:grpSpPr>
            <a:xfrm>
              <a:off x="9383033" y="4891876"/>
              <a:ext cx="2257134" cy="1364582"/>
              <a:chOff x="4600610" y="3917881"/>
              <a:chExt cx="3171790" cy="1920240"/>
            </a:xfrm>
          </p:grpSpPr>
          <p:grpSp>
            <p:nvGrpSpPr>
              <p:cNvPr id="107" name="Group 18"/>
              <p:cNvGrpSpPr/>
              <p:nvPr/>
            </p:nvGrpSpPr>
            <p:grpSpPr>
              <a:xfrm>
                <a:off x="4600610" y="3917881"/>
                <a:ext cx="3171790" cy="1920240"/>
                <a:chOff x="4600610" y="4048506"/>
                <a:chExt cx="3171790" cy="1920240"/>
              </a:xfrm>
            </p:grpSpPr>
            <p:sp>
              <p:nvSpPr>
                <p:cNvPr id="109" name="Freeform 10"/>
                <p:cNvSpPr>
                  <a:spLocks/>
                </p:cNvSpPr>
                <p:nvPr/>
              </p:nvSpPr>
              <p:spPr bwMode="auto">
                <a:xfrm flipH="1" flipV="1">
                  <a:off x="4600610" y="4048506"/>
                  <a:ext cx="3171790" cy="1920240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5664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 w="9">
                  <a:solidFill>
                    <a:srgbClr val="000000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txBody>
                <a:bodyPr/>
                <a:lstStyle/>
                <a:p>
                  <a:endParaRPr lang="en-US" sz="1600" dirty="0">
                    <a:latin typeface="Calibri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4774766" y="4157036"/>
                  <a:ext cx="2826871" cy="381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81000"/>
                      </a:schemeClr>
                    </a:gs>
                    <a:gs pos="50000">
                      <a:schemeClr val="bg1">
                        <a:lumMod val="85000"/>
                        <a:alpha val="35000"/>
                      </a:schemeClr>
                    </a:gs>
                    <a:gs pos="100000">
                      <a:schemeClr val="bg1">
                        <a:lumMod val="95000"/>
                        <a:alpha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8" name="TextBox 22"/>
              <p:cNvSpPr txBox="1"/>
              <p:nvPr/>
            </p:nvSpPr>
            <p:spPr>
              <a:xfrm>
                <a:off x="4902074" y="4476039"/>
                <a:ext cx="2590798" cy="818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</a:rPr>
                  <a:t>Changes in law and force majeure risks</a:t>
                </a: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7676363" y="3111505"/>
            <a:ext cx="3287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3C7483"/>
                </a:solidFill>
                <a:latin typeface="+mj-lt"/>
                <a:cs typeface="Arial" pitchFamily="34" charset="0"/>
              </a:rPr>
              <a:t>To protect private lenders against…</a:t>
            </a:r>
          </a:p>
        </p:txBody>
      </p:sp>
      <p:sp>
        <p:nvSpPr>
          <p:cNvPr id="124" name="TextBox 16"/>
          <p:cNvSpPr txBox="1"/>
          <p:nvPr/>
        </p:nvSpPr>
        <p:spPr>
          <a:xfrm>
            <a:off x="7842073" y="1172436"/>
            <a:ext cx="2923877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3C748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z="1600" dirty="0"/>
              <a:t>PRGs extended by the Bank for</a:t>
            </a:r>
          </a:p>
        </p:txBody>
      </p:sp>
      <p:sp>
        <p:nvSpPr>
          <p:cNvPr id="125" name="Ellipse 53"/>
          <p:cNvSpPr/>
          <p:nvPr/>
        </p:nvSpPr>
        <p:spPr bwMode="auto">
          <a:xfrm>
            <a:off x="6680686" y="2771140"/>
            <a:ext cx="5056030" cy="106316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 sz="140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876491" y="1547436"/>
            <a:ext cx="4846320" cy="1170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961577" y="1653752"/>
            <a:ext cx="4681541" cy="956848"/>
          </a:xfrm>
          <a:prstGeom prst="rect">
            <a:avLst/>
          </a:prstGeom>
          <a:solidFill>
            <a:srgbClr val="B34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999926" y="1683284"/>
            <a:ext cx="4604946" cy="8977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Sovereign governments and sovereign-owned entities </a:t>
            </a:r>
            <a:br>
              <a:rPr lang="en-US" sz="1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with the Bank signing a counter-guarantee with the respective governments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604873" y="6314020"/>
            <a:ext cx="434797" cy="365125"/>
          </a:xfrm>
        </p:spPr>
        <p:txBody>
          <a:bodyPr vert="horz" lIns="91440" tIns="45720" rIns="91440" bIns="45720" rtlCol="0" anchor="ctr"/>
          <a:lstStyle/>
          <a:p>
            <a:fld id="{2066355A-084C-D24E-9AD2-7E4FC41EA627}" type="slidenum">
              <a:rPr lang="en-US" b="1">
                <a:solidFill>
                  <a:srgbClr val="3C7483"/>
                </a:solidFill>
              </a:rPr>
              <a:pPr/>
              <a:t>6</a:t>
            </a:fld>
            <a:endParaRPr lang="en-US" b="1" dirty="0">
              <a:solidFill>
                <a:srgbClr val="3C7483"/>
              </a:solidFill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-564121" y="80896"/>
            <a:ext cx="13489308" cy="68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rtlCol="0" anchor="ctr" anchorCtr="0" compatLnSpc="1">
            <a:prstTxWarp prst="textNoShape">
              <a:avLst/>
            </a:prstTxWarp>
            <a:noAutofit/>
          </a:bodyPr>
          <a:lstStyle>
            <a:lvl1pPr algn="ctr">
              <a:spcBef>
                <a:spcPct val="0"/>
              </a:spcBef>
              <a:buNone/>
              <a:defRPr sz="3199" b="1">
                <a:solidFill>
                  <a:srgbClr val="3C7483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2700" dirty="0"/>
              <a:t>Partial Risk Guarantee, an innovative political risk mitigation instrument</a:t>
            </a:r>
          </a:p>
        </p:txBody>
      </p:sp>
    </p:spTree>
    <p:extLst>
      <p:ext uri="{BB962C8B-B14F-4D97-AF65-F5344CB8AC3E}">
        <p14:creationId xmlns:p14="http://schemas.microsoft.com/office/powerpoint/2010/main" val="13855879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1058669" y="1362200"/>
            <a:ext cx="10204891" cy="4617043"/>
            <a:chOff x="2132012" y="2209800"/>
            <a:chExt cx="8033480" cy="3804805"/>
          </a:xfrm>
        </p:grpSpPr>
        <p:sp>
          <p:nvSpPr>
            <p:cNvPr id="10" name="Rounded Rectangle 9"/>
            <p:cNvSpPr/>
            <p:nvPr/>
          </p:nvSpPr>
          <p:spPr>
            <a:xfrm>
              <a:off x="2132012" y="2209800"/>
              <a:ext cx="2438400" cy="2788088"/>
            </a:xfrm>
            <a:prstGeom prst="roundRect">
              <a:avLst>
                <a:gd name="adj" fmla="val 1237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449" y="2438400"/>
              <a:ext cx="2438400" cy="838200"/>
            </a:xfrm>
            <a:custGeom>
              <a:avLst/>
              <a:gdLst/>
              <a:ahLst/>
              <a:cxnLst/>
              <a:rect l="l" t="t" r="r" b="b"/>
              <a:pathLst>
                <a:path w="5943600" h="2514600">
                  <a:moveTo>
                    <a:pt x="0" y="0"/>
                  </a:moveTo>
                  <a:cubicBezTo>
                    <a:pt x="0" y="294589"/>
                    <a:pt x="238811" y="533400"/>
                    <a:pt x="533400" y="533400"/>
                  </a:cubicBezTo>
                  <a:lnTo>
                    <a:pt x="5410200" y="533400"/>
                  </a:lnTo>
                  <a:cubicBezTo>
                    <a:pt x="5704789" y="533400"/>
                    <a:pt x="5943600" y="294589"/>
                    <a:pt x="5943600" y="0"/>
                  </a:cubicBezTo>
                  <a:lnTo>
                    <a:pt x="5943600" y="2514600"/>
                  </a:lnTo>
                  <a:cubicBezTo>
                    <a:pt x="5943600" y="2220011"/>
                    <a:pt x="5704789" y="1981200"/>
                    <a:pt x="5410200" y="1981200"/>
                  </a:cubicBezTo>
                  <a:lnTo>
                    <a:pt x="533400" y="1981200"/>
                  </a:lnTo>
                  <a:cubicBezTo>
                    <a:pt x="238811" y="1981200"/>
                    <a:pt x="0" y="2220011"/>
                    <a:pt x="0" y="2514600"/>
                  </a:cubicBezTo>
                  <a:close/>
                </a:path>
              </a:pathLst>
            </a:custGeom>
            <a:gradFill>
              <a:gsLst>
                <a:gs pos="71650">
                  <a:srgbClr val="448ED1"/>
                </a:gs>
                <a:gs pos="26650">
                  <a:srgbClr val="448ED1"/>
                </a:gs>
                <a:gs pos="0">
                  <a:srgbClr val="01539D"/>
                </a:gs>
                <a:gs pos="50000">
                  <a:srgbClr val="7EC1FE"/>
                </a:gs>
                <a:gs pos="100000">
                  <a:srgbClr val="01539D"/>
                </a:gs>
              </a:gsLst>
              <a:path path="circle">
                <a:fillToRect r="100000" b="100000"/>
              </a:path>
            </a:gradFill>
            <a:ln w="6350">
              <a:solidFill>
                <a:srgbClr val="4F8ABC"/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81253" y="3242455"/>
              <a:ext cx="2362200" cy="1247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0820" lvl="1" indent="-280800">
                <a:lnSpc>
                  <a:spcPct val="11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Eligible Regional Member Countries</a:t>
              </a:r>
            </a:p>
            <a:p>
              <a:pPr marL="280820" lvl="1" indent="-280800">
                <a:lnSpc>
                  <a:spcPct val="11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Sovereign owned entities</a:t>
              </a:r>
            </a:p>
            <a:p>
              <a:pPr marL="280820" lvl="1" indent="-280800">
                <a:lnSpc>
                  <a:spcPct val="11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Private sector project sponsors </a:t>
              </a:r>
            </a:p>
            <a:p>
              <a:pPr marL="112645" lvl="1">
                <a:lnSpc>
                  <a:spcPct val="110000"/>
                </a:lnSpc>
                <a:defRPr/>
              </a:pPr>
              <a:endParaRPr lang="en-US" sz="1400" dirty="0">
                <a:solidFill>
                  <a:srgbClr val="000000"/>
                </a:solidFill>
              </a:endParaRPr>
            </a:p>
            <a:p>
              <a:pPr marL="112645" lvl="1">
                <a:lnSpc>
                  <a:spcPct val="110000"/>
                </a:lnSpc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that meet the Bank’s due diligence criteria for loans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0578" y="2722027"/>
              <a:ext cx="2201267" cy="27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PCGs extended by </a:t>
              </a:r>
              <a:r>
                <a:rPr lang="en-US" sz="1600" b="1" dirty="0" err="1">
                  <a:solidFill>
                    <a:schemeClr val="bg1"/>
                  </a:solidFill>
                </a:rPr>
                <a:t>AfDB</a:t>
              </a:r>
              <a:r>
                <a:rPr lang="en-US" sz="1600" b="1" dirty="0">
                  <a:solidFill>
                    <a:schemeClr val="bg1"/>
                  </a:solidFill>
                </a:rPr>
                <a:t> for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51412" y="2247900"/>
              <a:ext cx="2438400" cy="3766705"/>
            </a:xfrm>
            <a:prstGeom prst="roundRect">
              <a:avLst>
                <a:gd name="adj" fmla="val 1237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5" name="Rectangle 5"/>
            <p:cNvSpPr/>
            <p:nvPr/>
          </p:nvSpPr>
          <p:spPr>
            <a:xfrm>
              <a:off x="4952849" y="2476500"/>
              <a:ext cx="2438400" cy="838200"/>
            </a:xfrm>
            <a:custGeom>
              <a:avLst/>
              <a:gdLst/>
              <a:ahLst/>
              <a:cxnLst/>
              <a:rect l="l" t="t" r="r" b="b"/>
              <a:pathLst>
                <a:path w="5943600" h="2514600">
                  <a:moveTo>
                    <a:pt x="0" y="0"/>
                  </a:moveTo>
                  <a:cubicBezTo>
                    <a:pt x="0" y="294589"/>
                    <a:pt x="238811" y="533400"/>
                    <a:pt x="533400" y="533400"/>
                  </a:cubicBezTo>
                  <a:lnTo>
                    <a:pt x="5410200" y="533400"/>
                  </a:lnTo>
                  <a:cubicBezTo>
                    <a:pt x="5704789" y="533400"/>
                    <a:pt x="5943600" y="294589"/>
                    <a:pt x="5943600" y="0"/>
                  </a:cubicBezTo>
                  <a:lnTo>
                    <a:pt x="5943600" y="2514600"/>
                  </a:lnTo>
                  <a:cubicBezTo>
                    <a:pt x="5943600" y="2220011"/>
                    <a:pt x="5704789" y="1981200"/>
                    <a:pt x="5410200" y="1981200"/>
                  </a:cubicBezTo>
                  <a:lnTo>
                    <a:pt x="533400" y="1981200"/>
                  </a:lnTo>
                  <a:cubicBezTo>
                    <a:pt x="238811" y="1981200"/>
                    <a:pt x="0" y="2220011"/>
                    <a:pt x="0" y="2514600"/>
                  </a:cubicBezTo>
                  <a:close/>
                </a:path>
              </a:pathLst>
            </a:cu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5664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 w="6350">
              <a:solidFill>
                <a:srgbClr val="CFC186"/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4004" y="3324225"/>
              <a:ext cx="2447162" cy="2224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11000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Debt service defaults, including both</a:t>
              </a:r>
              <a:br>
                <a:rPr lang="en-US" sz="1400" dirty="0">
                  <a:solidFill>
                    <a:srgbClr val="000000"/>
                  </a:solidFill>
                </a:rPr>
              </a:br>
              <a:endParaRPr lang="en-US" altLang="en-US" sz="1400" dirty="0">
                <a:solidFill>
                  <a:srgbClr val="000000"/>
                </a:solidFill>
              </a:endParaRPr>
            </a:p>
            <a:p>
              <a:pPr marL="0" lvl="1" indent="-280800">
                <a:lnSpc>
                  <a:spcPct val="11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solidFill>
                    <a:srgbClr val="000000"/>
                  </a:solidFill>
                </a:rPr>
                <a:t> Political risk</a:t>
              </a:r>
            </a:p>
            <a:p>
              <a:pPr marL="428400" lvl="1" indent="-133200">
                <a:lnSpc>
                  <a:spcPct val="11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</a:rPr>
                <a:t>Availability of foreign exchange and convertibility into foreign exchange</a:t>
              </a:r>
            </a:p>
            <a:p>
              <a:pPr marL="428400" lvl="1" indent="-133200">
                <a:lnSpc>
                  <a:spcPct val="11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</a:rPr>
                <a:t>Expropriation and nationalization</a:t>
              </a:r>
            </a:p>
            <a:p>
              <a:pPr marL="428400" lvl="1" indent="-133200">
                <a:lnSpc>
                  <a:spcPct val="11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</a:rPr>
                <a:t>Contractual obligations</a:t>
              </a:r>
            </a:p>
            <a:p>
              <a:pPr marL="428400" lvl="1" indent="-133200">
                <a:lnSpc>
                  <a:spcPct val="11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altLang="en-US" sz="1400" dirty="0">
                  <a:solidFill>
                    <a:srgbClr val="000000"/>
                  </a:solidFill>
                </a:rPr>
                <a:t>Changes in law </a:t>
              </a:r>
            </a:p>
            <a:p>
              <a:pPr marL="295200" lvl="1">
                <a:lnSpc>
                  <a:spcPct val="110000"/>
                </a:lnSpc>
                <a:spcBef>
                  <a:spcPct val="0"/>
                </a:spcBef>
              </a:pPr>
              <a:r>
                <a:rPr lang="en-US" altLang="en-US" sz="1400" dirty="0">
                  <a:solidFill>
                    <a:srgbClr val="000000"/>
                  </a:solidFill>
                </a:rPr>
                <a:t> </a:t>
              </a:r>
            </a:p>
            <a:p>
              <a:pPr marL="0" lvl="1" indent="-280800">
                <a:lnSpc>
                  <a:spcPct val="110000"/>
                </a:lnSpc>
                <a:spcBef>
                  <a:spcPct val="0"/>
                </a:spcBef>
                <a:spcAft>
                  <a:spcPts val="550"/>
                </a:spcAft>
                <a:buFont typeface="Wingdings" panose="05000000000000000000" pitchFamily="2" charset="2"/>
                <a:buChar char="Ø"/>
              </a:pPr>
              <a:r>
                <a:rPr lang="en-US" altLang="en-US" sz="1400" dirty="0">
                  <a:solidFill>
                    <a:srgbClr val="000000"/>
                  </a:solidFill>
                </a:rPr>
                <a:t>Commercial risks such as     </a:t>
              </a:r>
              <a:br>
                <a:rPr lang="en-US" altLang="en-US" sz="1400" dirty="0">
                  <a:solidFill>
                    <a:srgbClr val="000000"/>
                  </a:solidFill>
                </a:rPr>
              </a:br>
              <a:r>
                <a:rPr lang="en-US" altLang="en-US" sz="1400" dirty="0">
                  <a:solidFill>
                    <a:srgbClr val="000000"/>
                  </a:solidFill>
                </a:rPr>
                <a:t>       demand risk, market risks, etc.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9755" y="2769423"/>
              <a:ext cx="1404447" cy="27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3C7483"/>
                  </a:solidFill>
                </a:rPr>
                <a:t>To protect against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685087" y="2247900"/>
              <a:ext cx="2438400" cy="2788088"/>
            </a:xfrm>
            <a:prstGeom prst="roundRect">
              <a:avLst>
                <a:gd name="adj" fmla="val 1237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9" name="Rectangle 5"/>
            <p:cNvSpPr/>
            <p:nvPr/>
          </p:nvSpPr>
          <p:spPr>
            <a:xfrm>
              <a:off x="7694612" y="2476500"/>
              <a:ext cx="2438400" cy="838200"/>
            </a:xfrm>
            <a:custGeom>
              <a:avLst/>
              <a:gdLst/>
              <a:ahLst/>
              <a:cxnLst/>
              <a:rect l="l" t="t" r="r" b="b"/>
              <a:pathLst>
                <a:path w="5943600" h="2514600">
                  <a:moveTo>
                    <a:pt x="0" y="0"/>
                  </a:moveTo>
                  <a:cubicBezTo>
                    <a:pt x="0" y="294589"/>
                    <a:pt x="238811" y="533400"/>
                    <a:pt x="533400" y="533400"/>
                  </a:cubicBezTo>
                  <a:lnTo>
                    <a:pt x="5410200" y="533400"/>
                  </a:lnTo>
                  <a:cubicBezTo>
                    <a:pt x="5704789" y="533400"/>
                    <a:pt x="5943600" y="294589"/>
                    <a:pt x="5943600" y="0"/>
                  </a:cubicBezTo>
                  <a:lnTo>
                    <a:pt x="5943600" y="2514600"/>
                  </a:lnTo>
                  <a:cubicBezTo>
                    <a:pt x="5943600" y="2220011"/>
                    <a:pt x="5704789" y="1981200"/>
                    <a:pt x="5410200" y="1981200"/>
                  </a:cubicBezTo>
                  <a:lnTo>
                    <a:pt x="533400" y="1981200"/>
                  </a:lnTo>
                  <a:cubicBezTo>
                    <a:pt x="238811" y="1981200"/>
                    <a:pt x="0" y="2220011"/>
                    <a:pt x="0" y="2514600"/>
                  </a:cubicBezTo>
                  <a:close/>
                </a:path>
              </a:pathLst>
            </a:custGeom>
            <a:solidFill>
              <a:srgbClr val="B3423F"/>
            </a:solidFill>
            <a:ln w="6350">
              <a:solidFill>
                <a:srgbClr val="B3423F"/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27092" y="3324225"/>
              <a:ext cx="2438400" cy="85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0820" lvl="1" indent="-280800">
                <a:lnSpc>
                  <a:spcPct val="11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Private lenders to both private sector clients and/or sovereign clients</a:t>
              </a:r>
            </a:p>
            <a:p>
              <a:pPr marL="280820" lvl="1" indent="-280800">
                <a:lnSpc>
                  <a:spcPct val="11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Bondholders of both public </a:t>
              </a:r>
              <a:br>
                <a:rPr lang="en-US" sz="1400" dirty="0">
                  <a:solidFill>
                    <a:srgbClr val="000000"/>
                  </a:solidFill>
                </a:rPr>
              </a:br>
              <a:r>
                <a:rPr lang="en-US" sz="1400" dirty="0">
                  <a:solidFill>
                    <a:srgbClr val="000000"/>
                  </a:solidFill>
                </a:rPr>
                <a:t>and corporate debt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0075" y="2753913"/>
              <a:ext cx="1361305" cy="27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For the benefit of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449207" y="123587"/>
            <a:ext cx="11590463" cy="68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numCol="1" rtlCol="0" anchor="ctr" anchorCtr="0" compatLnSpc="1">
            <a:prstTxWarp prst="textNoShape">
              <a:avLst/>
            </a:prstTxWarp>
            <a:noAutofit/>
          </a:bodyPr>
          <a:lstStyle>
            <a:lvl1pPr algn="ctr">
              <a:spcBef>
                <a:spcPct val="0"/>
              </a:spcBef>
              <a:buNone/>
              <a:defRPr sz="3199" b="1">
                <a:solidFill>
                  <a:srgbClr val="3C7483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r>
              <a:rPr lang="en-US" sz="2700" dirty="0"/>
              <a:t>Partial Credit Guarantees, to attract financing for Africa’s transformation </a:t>
            </a:r>
          </a:p>
        </p:txBody>
      </p:sp>
      <p:sp>
        <p:nvSpPr>
          <p:cNvPr id="2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604873" y="6314020"/>
            <a:ext cx="434797" cy="365125"/>
          </a:xfrm>
        </p:spPr>
        <p:txBody>
          <a:bodyPr vert="horz" lIns="91440" tIns="45720" rIns="91440" bIns="45720" rtlCol="0" anchor="ctr"/>
          <a:lstStyle/>
          <a:p>
            <a:fld id="{2066355A-084C-D24E-9AD2-7E4FC41EA627}" type="slidenum">
              <a:rPr lang="en-US" b="1">
                <a:solidFill>
                  <a:srgbClr val="3C7483"/>
                </a:solidFill>
              </a:rPr>
              <a:pPr/>
              <a:t>7</a:t>
            </a:fld>
            <a:endParaRPr lang="en-US" b="1" dirty="0">
              <a:solidFill>
                <a:srgbClr val="3C7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4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>
            <a:spLocks/>
          </p:cNvSpPr>
          <p:nvPr>
            <p:extLst/>
          </p:nvPr>
        </p:nvSpPr>
        <p:spPr>
          <a:xfrm>
            <a:off x="3608" y="-3725"/>
            <a:ext cx="12201349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3C7483"/>
                </a:solidFill>
                <a:latin typeface="Franklin Gothic Medium Cond" pitchFamily="34" charset="0"/>
              </a:rPr>
              <a:t>Africa’s premier investment market place</a:t>
            </a:r>
          </a:p>
        </p:txBody>
      </p:sp>
      <p:pic>
        <p:nvPicPr>
          <p:cNvPr id="8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51" y="213937"/>
            <a:ext cx="1866045" cy="815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5" name="Groupe 214"/>
          <p:cNvGrpSpPr/>
          <p:nvPr/>
        </p:nvGrpSpPr>
        <p:grpSpPr>
          <a:xfrm>
            <a:off x="863573" y="1657092"/>
            <a:ext cx="5769040" cy="2645883"/>
            <a:chOff x="3961308" y="1407297"/>
            <a:chExt cx="5121342" cy="2720026"/>
          </a:xfrm>
        </p:grpSpPr>
        <p:grpSp>
          <p:nvGrpSpPr>
            <p:cNvPr id="224" name="Group 17"/>
            <p:cNvGrpSpPr/>
            <p:nvPr/>
          </p:nvGrpSpPr>
          <p:grpSpPr>
            <a:xfrm>
              <a:off x="3961308" y="1407297"/>
              <a:ext cx="5121342" cy="2720026"/>
              <a:chOff x="228599" y="1859166"/>
              <a:chExt cx="5745273" cy="3461459"/>
            </a:xfrm>
          </p:grpSpPr>
          <p:grpSp>
            <p:nvGrpSpPr>
              <p:cNvPr id="231" name="Group 11"/>
              <p:cNvGrpSpPr/>
              <p:nvPr/>
            </p:nvGrpSpPr>
            <p:grpSpPr>
              <a:xfrm>
                <a:off x="228599" y="1859166"/>
                <a:ext cx="5745273" cy="3461459"/>
                <a:chOff x="1981199" y="1859166"/>
                <a:chExt cx="5745273" cy="3461459"/>
              </a:xfrm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234" name="Rounded Rectangle 13"/>
                <p:cNvSpPr/>
                <p:nvPr/>
              </p:nvSpPr>
              <p:spPr>
                <a:xfrm>
                  <a:off x="2130205" y="1859166"/>
                  <a:ext cx="5418024" cy="3461459"/>
                </a:xfrm>
                <a:prstGeom prst="roundRect">
                  <a:avLst>
                    <a:gd name="adj" fmla="val 6208"/>
                  </a:avLst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5664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35" name="Rounded Rectangle 14"/>
                <p:cNvSpPr/>
                <p:nvPr/>
              </p:nvSpPr>
              <p:spPr>
                <a:xfrm>
                  <a:off x="1981199" y="2026106"/>
                  <a:ext cx="5745273" cy="638176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Garamond" panose="02020404030301010803" pitchFamily="18" charset="0"/>
                  </a:endParaRPr>
                </a:p>
              </p:txBody>
            </p:sp>
          </p:grpSp>
          <p:sp>
            <p:nvSpPr>
              <p:cNvPr id="232" name="TextBox 15"/>
              <p:cNvSpPr txBox="1"/>
              <p:nvPr/>
            </p:nvSpPr>
            <p:spPr>
              <a:xfrm>
                <a:off x="718871" y="2111650"/>
                <a:ext cx="4648400" cy="442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A totally transactional opportunity for investors</a:t>
                </a:r>
              </a:p>
            </p:txBody>
          </p:sp>
        </p:grpSp>
        <p:sp>
          <p:nvSpPr>
            <p:cNvPr id="221" name="Rectangle 220"/>
            <p:cNvSpPr/>
            <p:nvPr/>
          </p:nvSpPr>
          <p:spPr>
            <a:xfrm>
              <a:off x="4094132" y="2180222"/>
              <a:ext cx="4832657" cy="1888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Bringing together AfDB and global multilateral financial institutions to de-risk investments at scale</a:t>
              </a:r>
            </a:p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Leverage investments strategically in Africa</a:t>
              </a:r>
            </a:p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Catalyze investments into projects to help the High 5s agenda</a:t>
              </a:r>
            </a:p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Scaling up project preparation facilities and tools</a:t>
              </a:r>
            </a:p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Addressing policy and regulatory issues</a:t>
              </a:r>
            </a:p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Promoting projects for co-investments and blended finance</a:t>
              </a:r>
            </a:p>
            <a:p>
              <a:pPr marL="285750" indent="-285750">
                <a:lnSpc>
                  <a:spcPct val="90000"/>
                </a:lnSpc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Providing effective risk-mitigation instruments (creation of a co-guarantee platform)</a:t>
              </a:r>
            </a:p>
          </p:txBody>
        </p:sp>
      </p:grpSp>
      <p:grpSp>
        <p:nvGrpSpPr>
          <p:cNvPr id="236" name="Groupe 235"/>
          <p:cNvGrpSpPr/>
          <p:nvPr/>
        </p:nvGrpSpPr>
        <p:grpSpPr>
          <a:xfrm>
            <a:off x="7671300" y="2747493"/>
            <a:ext cx="3582167" cy="3323198"/>
            <a:chOff x="4122620" y="4701096"/>
            <a:chExt cx="7273090" cy="1737360"/>
          </a:xfrm>
        </p:grpSpPr>
        <p:grpSp>
          <p:nvGrpSpPr>
            <p:cNvPr id="237" name="Group 12"/>
            <p:cNvGrpSpPr/>
            <p:nvPr/>
          </p:nvGrpSpPr>
          <p:grpSpPr>
            <a:xfrm>
              <a:off x="4122620" y="4701096"/>
              <a:ext cx="7273090" cy="1737360"/>
              <a:chOff x="822960" y="1905000"/>
              <a:chExt cx="7597140" cy="2524760"/>
            </a:xfrm>
          </p:grpSpPr>
          <p:grpSp>
            <p:nvGrpSpPr>
              <p:cNvPr id="239" name="Group 5"/>
              <p:cNvGrpSpPr/>
              <p:nvPr/>
            </p:nvGrpSpPr>
            <p:grpSpPr>
              <a:xfrm>
                <a:off x="822960" y="1905000"/>
                <a:ext cx="7597140" cy="2524760"/>
                <a:chOff x="2590800" y="1905000"/>
                <a:chExt cx="5181600" cy="3581400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242" name="Rounded Rectangle 3"/>
                <p:cNvSpPr/>
                <p:nvPr/>
              </p:nvSpPr>
              <p:spPr>
                <a:xfrm>
                  <a:off x="2590800" y="1905000"/>
                  <a:ext cx="5181600" cy="3581400"/>
                </a:xfrm>
                <a:prstGeom prst="roundRect">
                  <a:avLst/>
                </a:prstGeom>
                <a:gradFill>
                  <a:gsLst>
                    <a:gs pos="0">
                      <a:srgbClr val="01539D"/>
                    </a:gs>
                    <a:gs pos="50000">
                      <a:srgbClr val="7EC1FE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2A515C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43" name="Rounded Rectangle 4"/>
                <p:cNvSpPr>
                  <a:spLocks noChangeAspect="1"/>
                </p:cNvSpPr>
                <p:nvPr/>
              </p:nvSpPr>
              <p:spPr>
                <a:xfrm>
                  <a:off x="2720340" y="1994535"/>
                  <a:ext cx="4922520" cy="340233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rgbClr val="2A515C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sp>
            <p:nvSpPr>
              <p:cNvPr id="240" name="TextBox 7"/>
              <p:cNvSpPr txBox="1"/>
              <p:nvPr/>
            </p:nvSpPr>
            <p:spPr>
              <a:xfrm>
                <a:off x="1278061" y="2013678"/>
                <a:ext cx="6686936" cy="366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2A515C"/>
                    </a:solidFill>
                    <a:latin typeface="Garamond" panose="02020404030301010803" pitchFamily="18" charset="0"/>
                  </a:rPr>
                  <a:t>November 7-9, 2018 </a:t>
                </a:r>
              </a:p>
              <a:p>
                <a:pPr algn="ctr"/>
                <a:r>
                  <a:rPr lang="en-US" sz="1600" b="1" dirty="0">
                    <a:solidFill>
                      <a:srgbClr val="2A515C"/>
                    </a:solidFill>
                    <a:latin typeface="Garamond" panose="02020404030301010803" pitchFamily="18" charset="0"/>
                  </a:rPr>
                  <a:t>Johannesburg, South Africa</a:t>
                </a:r>
              </a:p>
            </p:txBody>
          </p:sp>
          <p:cxnSp>
            <p:nvCxnSpPr>
              <p:cNvPr id="241" name="Straight Connector 10"/>
              <p:cNvCxnSpPr/>
              <p:nvPr/>
            </p:nvCxnSpPr>
            <p:spPr>
              <a:xfrm>
                <a:off x="1312176" y="2452294"/>
                <a:ext cx="640079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Rectangle 237"/>
            <p:cNvSpPr/>
            <p:nvPr/>
          </p:nvSpPr>
          <p:spPr>
            <a:xfrm>
              <a:off x="4499873" y="5108766"/>
              <a:ext cx="6460146" cy="1316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2A515C"/>
                  </a:solidFill>
                  <a:latin typeface="Garamond" panose="02020404030301010803" pitchFamily="18" charset="0"/>
                  <a:cs typeface="Arial" pitchFamily="34" charset="0"/>
                </a:rPr>
                <a:t>Private sector</a:t>
              </a: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  <a:cs typeface="Arial" pitchFamily="34" charset="0"/>
                </a:rPr>
                <a:t>: banks, insurance companies, private equity and venture capital firms, impact investors, pension funds, project developers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2A515C"/>
                  </a:solidFill>
                  <a:latin typeface="Garamond" panose="02020404030301010803" pitchFamily="18" charset="0"/>
                  <a:cs typeface="Arial" pitchFamily="34" charset="0"/>
                </a:rPr>
                <a:t>Government officials</a:t>
              </a: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  <a:cs typeface="Arial" pitchFamily="34" charset="0"/>
                </a:rPr>
                <a:t>: Heads of State and Government, Ministers of Finance, Central Bank Governors, Sovereign Wealth Funds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2A515C"/>
                  </a:solidFill>
                  <a:latin typeface="Garamond" panose="02020404030301010803" pitchFamily="18" charset="0"/>
                  <a:cs typeface="Arial" pitchFamily="34" charset="0"/>
                </a:rPr>
                <a:t>Multilateral development finance institutions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F63C995-9F72-49A0-80D8-A4FCDE6D35C5}" type="slidenum">
              <a:rPr lang="fr-FR" sz="1200" b="1">
                <a:solidFill>
                  <a:srgbClr val="3C7483"/>
                </a:solidFill>
                <a:latin typeface="+mn-lt"/>
              </a:rPr>
              <a:pPr/>
              <a:t>8</a:t>
            </a:fld>
            <a:endParaRPr lang="fr-FR" sz="1200" b="1" dirty="0">
              <a:solidFill>
                <a:srgbClr val="3C7483"/>
              </a:solidFill>
              <a:latin typeface="+mn-lt"/>
            </a:endParaRPr>
          </a:p>
        </p:txBody>
      </p:sp>
      <p:grpSp>
        <p:nvGrpSpPr>
          <p:cNvPr id="193" name="Groupe 192"/>
          <p:cNvGrpSpPr/>
          <p:nvPr/>
        </p:nvGrpSpPr>
        <p:grpSpPr>
          <a:xfrm>
            <a:off x="850478" y="4591420"/>
            <a:ext cx="2753093" cy="1602591"/>
            <a:chOff x="319537" y="1325880"/>
            <a:chExt cx="3163549" cy="2314512"/>
          </a:xfrm>
        </p:grpSpPr>
        <p:grpSp>
          <p:nvGrpSpPr>
            <p:cNvPr id="194" name="Groupe 193"/>
            <p:cNvGrpSpPr/>
            <p:nvPr/>
          </p:nvGrpSpPr>
          <p:grpSpPr>
            <a:xfrm>
              <a:off x="319537" y="1325880"/>
              <a:ext cx="3163549" cy="2314512"/>
              <a:chOff x="7270047" y="1629073"/>
              <a:chExt cx="3294993" cy="3111289"/>
            </a:xfrm>
          </p:grpSpPr>
          <p:grpSp>
            <p:nvGrpSpPr>
              <p:cNvPr id="197" name="Groupe 196"/>
              <p:cNvGrpSpPr/>
              <p:nvPr/>
            </p:nvGrpSpPr>
            <p:grpSpPr>
              <a:xfrm>
                <a:off x="7270047" y="1629073"/>
                <a:ext cx="3294993" cy="3111289"/>
                <a:chOff x="7077540" y="1304219"/>
                <a:chExt cx="3294993" cy="3111289"/>
              </a:xfrm>
              <a:scene3d>
                <a:camera prst="perspectiveRelaxedModerately">
                  <a:rot lat="21000000" lon="0" rev="0"/>
                </a:camera>
                <a:lightRig rig="threePt" dir="t"/>
              </a:scene3d>
            </p:grpSpPr>
            <p:sp>
              <p:nvSpPr>
                <p:cNvPr id="199" name="Connecteur droit 198"/>
                <p:cNvSpPr/>
                <p:nvPr/>
              </p:nvSpPr>
              <p:spPr>
                <a:xfrm>
                  <a:off x="7079887" y="1845945"/>
                  <a:ext cx="0" cy="25603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sp3d extrusionH="381000" contourW="12700">
                  <a:bevelT prst="angle"/>
                  <a:extrusionClr>
                    <a:schemeClr val="bg1">
                      <a:lumMod val="85000"/>
                    </a:schemeClr>
                  </a:extrusionClr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7244479" y="2417541"/>
                  <a:ext cx="2926080" cy="1828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 extrusionH="381000" contourW="12700">
                  <a:bevelT w="63500" h="25400" prst="angle"/>
                  <a:extrusionClr>
                    <a:schemeClr val="bg1">
                      <a:lumMod val="75000"/>
                    </a:schemeClr>
                  </a:extrusionClr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1" name="Arrondir un rectangle avec un coin du même côté 200"/>
                <p:cNvSpPr/>
                <p:nvPr/>
              </p:nvSpPr>
              <p:spPr>
                <a:xfrm>
                  <a:off x="7079887" y="1304219"/>
                  <a:ext cx="3291840" cy="914400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 extrusionH="381000" contourW="12700">
                  <a:bevelT w="63500" h="25400" prst="angle"/>
                  <a:extrusionClr>
                    <a:schemeClr val="bg1">
                      <a:lumMod val="75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1120" tIns="71120" rIns="71120" bIns="71120" numCol="1" spcCol="1270" anchor="ctr" anchorCtr="0">
                  <a:noAutofit/>
                </a:bodyPr>
                <a:lstStyle/>
                <a:p>
                  <a:pPr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>
                    <a:solidFill>
                      <a:prstClr val="white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02" name="Connecteur droit 201"/>
                <p:cNvSpPr/>
                <p:nvPr/>
              </p:nvSpPr>
              <p:spPr>
                <a:xfrm rot="16200000">
                  <a:off x="8723460" y="2769588"/>
                  <a:ext cx="0" cy="329184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sp3d extrusionH="381000" contourW="12700">
                  <a:bevelT prst="angle"/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3" name="Connecteur droit 202"/>
                <p:cNvSpPr/>
                <p:nvPr/>
              </p:nvSpPr>
              <p:spPr>
                <a:xfrm>
                  <a:off x="10372533" y="1853964"/>
                  <a:ext cx="0" cy="25603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sp3d extrusionH="381000" contourW="12700">
                  <a:bevelT prst="angle"/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198" name="Rectangle 197"/>
              <p:cNvSpPr/>
              <p:nvPr/>
            </p:nvSpPr>
            <p:spPr>
              <a:xfrm>
                <a:off x="7883405" y="1822142"/>
                <a:ext cx="1779911" cy="398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Targeted investors</a:t>
                </a:r>
              </a:p>
            </p:txBody>
          </p:sp>
        </p:grpSp>
        <p:sp>
          <p:nvSpPr>
            <p:cNvPr id="195" name="Rectangle 194"/>
            <p:cNvSpPr/>
            <p:nvPr/>
          </p:nvSpPr>
          <p:spPr>
            <a:xfrm>
              <a:off x="567642" y="2319401"/>
              <a:ext cx="2854093" cy="1066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Global pension funds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Sovereign Wealth Funds 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Institutional investors</a:t>
              </a:r>
            </a:p>
          </p:txBody>
        </p:sp>
      </p:grpSp>
      <p:grpSp>
        <p:nvGrpSpPr>
          <p:cNvPr id="204" name="Groupe 203"/>
          <p:cNvGrpSpPr/>
          <p:nvPr/>
        </p:nvGrpSpPr>
        <p:grpSpPr>
          <a:xfrm>
            <a:off x="3707659" y="4591420"/>
            <a:ext cx="2914649" cy="1607366"/>
            <a:chOff x="319537" y="3657600"/>
            <a:chExt cx="3163549" cy="2787963"/>
          </a:xfrm>
        </p:grpSpPr>
        <p:grpSp>
          <p:nvGrpSpPr>
            <p:cNvPr id="205" name="Groupe 204"/>
            <p:cNvGrpSpPr/>
            <p:nvPr/>
          </p:nvGrpSpPr>
          <p:grpSpPr>
            <a:xfrm>
              <a:off x="319537" y="3657600"/>
              <a:ext cx="3163549" cy="2787963"/>
              <a:chOff x="7270047" y="1629073"/>
              <a:chExt cx="3294993" cy="3111289"/>
            </a:xfrm>
          </p:grpSpPr>
          <p:grpSp>
            <p:nvGrpSpPr>
              <p:cNvPr id="208" name="Groupe 207"/>
              <p:cNvGrpSpPr/>
              <p:nvPr/>
            </p:nvGrpSpPr>
            <p:grpSpPr>
              <a:xfrm>
                <a:off x="7270047" y="1629073"/>
                <a:ext cx="3294993" cy="3111289"/>
                <a:chOff x="7077540" y="1304219"/>
                <a:chExt cx="3294993" cy="3111289"/>
              </a:xfrm>
              <a:scene3d>
                <a:camera prst="perspectiveRelaxedModerately">
                  <a:rot lat="21000000" lon="0" rev="0"/>
                </a:camera>
                <a:lightRig rig="threePt" dir="t"/>
              </a:scene3d>
            </p:grpSpPr>
            <p:sp>
              <p:nvSpPr>
                <p:cNvPr id="210" name="Connecteur droit 209"/>
                <p:cNvSpPr/>
                <p:nvPr/>
              </p:nvSpPr>
              <p:spPr>
                <a:xfrm>
                  <a:off x="7079887" y="1845945"/>
                  <a:ext cx="0" cy="25603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sp3d extrusionH="381000" contourW="12700">
                  <a:bevelT prst="angle"/>
                  <a:extrusionClr>
                    <a:schemeClr val="bg1">
                      <a:lumMod val="85000"/>
                    </a:schemeClr>
                  </a:extrusionClr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7244479" y="2417541"/>
                  <a:ext cx="2926080" cy="18288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 extrusionH="381000" contourW="12700">
                  <a:bevelT w="63500" h="25400" prst="angle"/>
                  <a:extrusionClr>
                    <a:schemeClr val="bg1">
                      <a:lumMod val="75000"/>
                    </a:schemeClr>
                  </a:extrusionClr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2" name="Arrondir un rectangle avec un coin du même côté 211"/>
                <p:cNvSpPr/>
                <p:nvPr/>
              </p:nvSpPr>
              <p:spPr>
                <a:xfrm>
                  <a:off x="7079887" y="1304219"/>
                  <a:ext cx="3291840" cy="914400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 extrusionH="381000" contourW="12700">
                  <a:bevelT w="63500" h="25400" prst="angle"/>
                  <a:extrusionClr>
                    <a:schemeClr val="bg1">
                      <a:lumMod val="75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1120" tIns="71120" rIns="71120" bIns="71120" numCol="1" spcCol="1270" anchor="ctr" anchorCtr="0">
                  <a:noAutofit/>
                </a:bodyPr>
                <a:lstStyle/>
                <a:p>
                  <a:pPr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1600">
                    <a:solidFill>
                      <a:prstClr val="white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13" name="Connecteur droit 212"/>
                <p:cNvSpPr/>
                <p:nvPr/>
              </p:nvSpPr>
              <p:spPr>
                <a:xfrm rot="16200000">
                  <a:off x="8723460" y="2769588"/>
                  <a:ext cx="0" cy="329184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sp3d extrusionH="381000" contourW="12700">
                  <a:bevelT prst="angle"/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4" name="Connecteur droit 213"/>
                <p:cNvSpPr/>
                <p:nvPr/>
              </p:nvSpPr>
              <p:spPr>
                <a:xfrm>
                  <a:off x="10372533" y="1853964"/>
                  <a:ext cx="0" cy="25603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sp3d extrusionH="381000" contourW="12700">
                  <a:bevelT prst="angle"/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209" name="Rectangle 208"/>
              <p:cNvSpPr/>
              <p:nvPr/>
            </p:nvSpPr>
            <p:spPr>
              <a:xfrm>
                <a:off x="7620360" y="1929038"/>
                <a:ext cx="2338185" cy="350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prstClr val="white"/>
                    </a:solidFill>
                    <a:latin typeface="Garamond" panose="02020404030301010803" pitchFamily="18" charset="0"/>
                  </a:rPr>
                  <a:t>Discussions to focus on</a:t>
                </a:r>
              </a:p>
            </p:txBody>
          </p:sp>
        </p:grpSp>
        <p:sp>
          <p:nvSpPr>
            <p:cNvPr id="206" name="Rectangle 205"/>
            <p:cNvSpPr/>
            <p:nvPr/>
          </p:nvSpPr>
          <p:spPr>
            <a:xfrm>
              <a:off x="528044" y="4736331"/>
              <a:ext cx="2761126" cy="1281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Develop and structure deals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Promote deals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2A515C"/>
                  </a:solidFill>
                  <a:latin typeface="Garamond" panose="02020404030301010803" pitchFamily="18" charset="0"/>
                </a:rPr>
                <a:t>Close deals and execute deals</a:t>
              </a:r>
            </a:p>
          </p:txBody>
        </p:sp>
      </p:grpSp>
      <p:cxnSp>
        <p:nvCxnSpPr>
          <p:cNvPr id="48" name="Straight Connector 7"/>
          <p:cNvCxnSpPr/>
          <p:nvPr/>
        </p:nvCxnSpPr>
        <p:spPr>
          <a:xfrm>
            <a:off x="7579786" y="2531945"/>
            <a:ext cx="3749040" cy="1906"/>
          </a:xfrm>
          <a:prstGeom prst="line">
            <a:avLst/>
          </a:prstGeom>
          <a:ln w="22225">
            <a:solidFill>
              <a:srgbClr val="3C7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4"/>
          <p:cNvSpPr txBox="1"/>
          <p:nvPr/>
        </p:nvSpPr>
        <p:spPr>
          <a:xfrm>
            <a:off x="7471159" y="1578511"/>
            <a:ext cx="3966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3C7483"/>
                </a:solidFill>
              </a:rPr>
              <a:t>AfDB estimates investment needs for infrastructure in the range of USD 130–170 billion a year</a:t>
            </a:r>
          </a:p>
        </p:txBody>
      </p:sp>
    </p:spTree>
    <p:extLst>
      <p:ext uri="{BB962C8B-B14F-4D97-AF65-F5344CB8AC3E}">
        <p14:creationId xmlns:p14="http://schemas.microsoft.com/office/powerpoint/2010/main" val="387962606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que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Organique">
    <a:majorFont>
      <a:latin typeface="Garamond" panose="02020404030301010803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 panose="02020404030301010803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rganique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xmlns:r="http://schemas.openxmlformats.org/officeDocument/2006/relationships" r:embed="rId2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17901</TotalTime>
  <Words>1291</Words>
  <Application>Microsoft Macintosh PowerPoint</Application>
  <PresentationFormat>Widescreen</PresentationFormat>
  <Paragraphs>363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Franklin Gothic Medium Cond</vt:lpstr>
      <vt:lpstr>Garamond</vt:lpstr>
      <vt:lpstr>Geneva</vt:lpstr>
      <vt:lpstr>Times New Roman</vt:lpstr>
      <vt:lpstr>Wingdings</vt:lpstr>
      <vt:lpstr>Office Theme</vt:lpstr>
      <vt:lpstr>Partnering and Investing with the African Development Bank</vt:lpstr>
      <vt:lpstr>PowerPoint-presentasjon</vt:lpstr>
      <vt:lpstr>PowerPoint-presentasjon</vt:lpstr>
      <vt:lpstr>Recognizing the primacy of the private sector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AfDB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Past: Africa has come from a long way</dc:title>
  <dc:creator>NDENDENDA, PRISCA GERALDINE</dc:creator>
  <cp:lastModifiedBy>Mathilde Emilie Thue</cp:lastModifiedBy>
  <cp:revision>1615</cp:revision>
  <cp:lastPrinted>2017-05-15T08:41:35Z</cp:lastPrinted>
  <dcterms:created xsi:type="dcterms:W3CDTF">2017-04-06T16:16:28Z</dcterms:created>
  <dcterms:modified xsi:type="dcterms:W3CDTF">2018-02-27T13:55:14Z</dcterms:modified>
</cp:coreProperties>
</file>